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8" r:id="rId3"/>
    <p:sldId id="259" r:id="rId4"/>
    <p:sldId id="257" r:id="rId5"/>
    <p:sldId id="260" r:id="rId6"/>
    <p:sldId id="280" r:id="rId7"/>
    <p:sldId id="281" r:id="rId8"/>
    <p:sldId id="282" r:id="rId9"/>
    <p:sldId id="283" r:id="rId10"/>
    <p:sldId id="284" r:id="rId11"/>
    <p:sldId id="285" r:id="rId12"/>
    <p:sldId id="286" r:id="rId13"/>
    <p:sldId id="261" r:id="rId14"/>
    <p:sldId id="262" r:id="rId15"/>
    <p:sldId id="263" r:id="rId16"/>
    <p:sldId id="264" r:id="rId17"/>
    <p:sldId id="265" r:id="rId18"/>
    <p:sldId id="266" r:id="rId19"/>
    <p:sldId id="267" r:id="rId20"/>
    <p:sldId id="268" r:id="rId21"/>
    <p:sldId id="269" r:id="rId22"/>
    <p:sldId id="270" r:id="rId23"/>
    <p:sldId id="287" r:id="rId24"/>
    <p:sldId id="271" r:id="rId25"/>
    <p:sldId id="288" r:id="rId26"/>
    <p:sldId id="289" r:id="rId27"/>
    <p:sldId id="272" r:id="rId28"/>
    <p:sldId id="273" r:id="rId29"/>
    <p:sldId id="274" r:id="rId30"/>
    <p:sldId id="275" r:id="rId31"/>
    <p:sldId id="276" r:id="rId32"/>
    <p:sldId id="277" r:id="rId33"/>
    <p:sldId id="278" r:id="rId34"/>
    <p:sldId id="27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0" autoAdjust="0"/>
    <p:restoredTop sz="94660"/>
  </p:normalViewPr>
  <p:slideViewPr>
    <p:cSldViewPr snapToGrid="0">
      <p:cViewPr varScale="1">
        <p:scale>
          <a:sx n="69" d="100"/>
          <a:sy n="69" d="100"/>
        </p:scale>
        <p:origin x="448"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66373A-D8EE-466C-8C00-D4B4764625F6}" type="doc">
      <dgm:prSet loTypeId="urn:microsoft.com/office/officeart/2005/8/layout/chevron2" loCatId="list" qsTypeId="urn:microsoft.com/office/officeart/2005/8/quickstyle/3d2" qsCatId="3D" csTypeId="urn:microsoft.com/office/officeart/2005/8/colors/accent4_3" csCatId="accent4" phldr="1"/>
      <dgm:spPr/>
      <dgm:t>
        <a:bodyPr/>
        <a:lstStyle/>
        <a:p>
          <a:endParaRPr lang="en-US"/>
        </a:p>
      </dgm:t>
    </dgm:pt>
    <dgm:pt modelId="{629C0030-164E-4B9F-A22C-E0E1B0D73548}">
      <dgm:prSet phldrT="[Text]" custT="1"/>
      <dgm:spPr>
        <a:xfrm rot="5400000">
          <a:off x="-51952" y="52839"/>
          <a:ext cx="346347" cy="242443"/>
        </a:xfrm>
        <a:gradFill rotWithShape="0">
          <a:gsLst>
            <a:gs pos="0">
              <a:srgbClr val="8064A2">
                <a:shade val="80000"/>
                <a:hueOff val="0"/>
                <a:satOff val="0"/>
                <a:lumOff val="0"/>
                <a:alphaOff val="0"/>
                <a:shade val="51000"/>
                <a:satMod val="130000"/>
              </a:srgbClr>
            </a:gs>
            <a:gs pos="80000">
              <a:srgbClr val="8064A2">
                <a:shade val="80000"/>
                <a:hueOff val="0"/>
                <a:satOff val="0"/>
                <a:lumOff val="0"/>
                <a:alphaOff val="0"/>
                <a:shade val="93000"/>
                <a:satMod val="130000"/>
              </a:srgbClr>
            </a:gs>
            <a:gs pos="100000">
              <a:srgbClr val="8064A2">
                <a:shade val="8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sr-Cyrl-RS" sz="3000" dirty="0">
              <a:solidFill>
                <a:sysClr val="window" lastClr="FFFFFF"/>
              </a:solidFill>
              <a:latin typeface="Times New Roman" pitchFamily="18" charset="0"/>
              <a:ea typeface="+mn-ea"/>
              <a:cs typeface="Times New Roman" pitchFamily="18" charset="0"/>
            </a:rPr>
            <a:t>1.</a:t>
          </a:r>
          <a:endParaRPr lang="en-US" sz="3000" dirty="0">
            <a:solidFill>
              <a:sysClr val="window" lastClr="FFFFFF"/>
            </a:solidFill>
            <a:latin typeface="Times New Roman" pitchFamily="18" charset="0"/>
            <a:ea typeface="+mn-ea"/>
            <a:cs typeface="Times New Roman" pitchFamily="18" charset="0"/>
          </a:endParaRPr>
        </a:p>
      </dgm:t>
    </dgm:pt>
    <dgm:pt modelId="{D30A3431-AC0B-44D4-AF85-84A3A1E9C83C}" type="parTrans" cxnId="{72B5AC2B-D325-4895-80FC-F88D06971382}">
      <dgm:prSet/>
      <dgm:spPr/>
      <dgm:t>
        <a:bodyPr/>
        <a:lstStyle/>
        <a:p>
          <a:endParaRPr lang="en-US"/>
        </a:p>
      </dgm:t>
    </dgm:pt>
    <dgm:pt modelId="{7AE03B41-F9DD-4DE3-A9F6-FB2069784B44}" type="sibTrans" cxnId="{72B5AC2B-D325-4895-80FC-F88D06971382}">
      <dgm:prSet/>
      <dgm:spPr/>
      <dgm:t>
        <a:bodyPr/>
        <a:lstStyle/>
        <a:p>
          <a:endParaRPr lang="en-US"/>
        </a:p>
      </dgm:t>
    </dgm:pt>
    <dgm:pt modelId="{A54611CD-052E-4293-B5F8-4B731E78919E}">
      <dgm:prSet phldrT="[Text]" custT="1"/>
      <dgm:spPr>
        <a:xfrm rot="5400000">
          <a:off x="2323174" y="-2079844"/>
          <a:ext cx="225244" cy="4386706"/>
        </a:xfrm>
        <a:solidFill>
          <a:sysClr val="window" lastClr="FFFFFF">
            <a:alpha val="90000"/>
            <a:hueOff val="0"/>
            <a:satOff val="0"/>
            <a:lumOff val="0"/>
            <a:alphaOff val="0"/>
          </a:sysClr>
        </a:solidFill>
        <a:ln w="9525" cap="flat" cmpd="sng" algn="ctr">
          <a:solidFill>
            <a:srgbClr val="8064A2">
              <a:shade val="80000"/>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gm:spPr>
      <dgm:t>
        <a:bodyPr/>
        <a:lstStyle/>
        <a:p>
          <a:r>
            <a:rPr lang="sr-Cyrl-RS" sz="1800" b="1" dirty="0">
              <a:solidFill>
                <a:srgbClr val="FF0000"/>
              </a:solidFill>
              <a:latin typeface="Times New Roman" pitchFamily="18" charset="0"/>
              <a:ea typeface="+mn-ea"/>
              <a:cs typeface="Times New Roman" pitchFamily="18" charset="0"/>
            </a:rPr>
            <a:t>Квашење</a:t>
          </a:r>
          <a:r>
            <a:rPr lang="sr-Cyrl-RS" sz="1800" b="1" dirty="0">
              <a:solidFill>
                <a:sysClr val="windowText" lastClr="000000">
                  <a:hueOff val="0"/>
                  <a:satOff val="0"/>
                  <a:lumOff val="0"/>
                  <a:alphaOff val="0"/>
                </a:sysClr>
              </a:solidFill>
              <a:latin typeface="Times New Roman" pitchFamily="18" charset="0"/>
              <a:ea typeface="+mn-ea"/>
              <a:cs typeface="Times New Roman" pitchFamily="18" charset="0"/>
            </a:rPr>
            <a:t> и </a:t>
          </a:r>
          <a:r>
            <a:rPr lang="sr-Cyrl-RS" sz="1800" b="1" dirty="0">
              <a:solidFill>
                <a:srgbClr val="FF0000"/>
              </a:solidFill>
              <a:latin typeface="Times New Roman" pitchFamily="18" charset="0"/>
              <a:ea typeface="+mn-ea"/>
              <a:cs typeface="Times New Roman" pitchFamily="18" charset="0"/>
            </a:rPr>
            <a:t>дезинтеграција</a:t>
          </a:r>
          <a:r>
            <a:rPr lang="sr-Cyrl-RS" sz="1800" b="1" dirty="0">
              <a:solidFill>
                <a:sysClr val="windowText" lastClr="000000">
                  <a:hueOff val="0"/>
                  <a:satOff val="0"/>
                  <a:lumOff val="0"/>
                  <a:alphaOff val="0"/>
                </a:sysClr>
              </a:solidFill>
              <a:latin typeface="Times New Roman" pitchFamily="18" charset="0"/>
              <a:ea typeface="+mn-ea"/>
              <a:cs typeface="Times New Roman" pitchFamily="18" charset="0"/>
            </a:rPr>
            <a:t> чврстог дозираног облика</a:t>
          </a:r>
          <a:endParaRPr lang="en-US" sz="1800" b="1" dirty="0">
            <a:solidFill>
              <a:sysClr val="windowText" lastClr="000000">
                <a:hueOff val="0"/>
                <a:satOff val="0"/>
                <a:lumOff val="0"/>
                <a:alphaOff val="0"/>
              </a:sysClr>
            </a:solidFill>
            <a:latin typeface="Times New Roman" pitchFamily="18" charset="0"/>
            <a:ea typeface="+mn-ea"/>
            <a:cs typeface="Times New Roman" pitchFamily="18" charset="0"/>
          </a:endParaRPr>
        </a:p>
      </dgm:t>
    </dgm:pt>
    <dgm:pt modelId="{66869B32-A3DE-4699-9936-EDD9CDC759D8}" type="parTrans" cxnId="{EB6A5C72-5646-4448-A0D0-B213639E030F}">
      <dgm:prSet/>
      <dgm:spPr/>
      <dgm:t>
        <a:bodyPr/>
        <a:lstStyle/>
        <a:p>
          <a:endParaRPr lang="en-US"/>
        </a:p>
      </dgm:t>
    </dgm:pt>
    <dgm:pt modelId="{74067A67-45C6-4C4B-9F75-2887A533701A}" type="sibTrans" cxnId="{EB6A5C72-5646-4448-A0D0-B213639E030F}">
      <dgm:prSet/>
      <dgm:spPr/>
      <dgm:t>
        <a:bodyPr/>
        <a:lstStyle/>
        <a:p>
          <a:endParaRPr lang="en-US"/>
        </a:p>
      </dgm:t>
    </dgm:pt>
    <dgm:pt modelId="{E320B95A-0C7F-4C47-83AA-125939C83403}">
      <dgm:prSet phldrT="[Text]"/>
      <dgm:spPr>
        <a:xfrm rot="5400000">
          <a:off x="-51952" y="326453"/>
          <a:ext cx="346347" cy="242443"/>
        </a:xfrm>
        <a:gradFill rotWithShape="0">
          <a:gsLst>
            <a:gs pos="0">
              <a:srgbClr val="8064A2">
                <a:shade val="80000"/>
                <a:hueOff val="-88279"/>
                <a:satOff val="-2183"/>
                <a:lumOff val="12494"/>
                <a:alphaOff val="0"/>
                <a:shade val="51000"/>
                <a:satMod val="130000"/>
              </a:srgbClr>
            </a:gs>
            <a:gs pos="80000">
              <a:srgbClr val="8064A2">
                <a:shade val="80000"/>
                <a:hueOff val="-88279"/>
                <a:satOff val="-2183"/>
                <a:lumOff val="12494"/>
                <a:alphaOff val="0"/>
                <a:shade val="93000"/>
                <a:satMod val="130000"/>
              </a:srgbClr>
            </a:gs>
            <a:gs pos="100000">
              <a:srgbClr val="8064A2">
                <a:shade val="80000"/>
                <a:hueOff val="-88279"/>
                <a:satOff val="-2183"/>
                <a:lumOff val="12494"/>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sr-Cyrl-RS" dirty="0">
              <a:solidFill>
                <a:sysClr val="window" lastClr="FFFFFF"/>
              </a:solidFill>
              <a:latin typeface="Times New Roman" pitchFamily="18" charset="0"/>
              <a:ea typeface="+mn-ea"/>
              <a:cs typeface="Times New Roman" pitchFamily="18" charset="0"/>
            </a:rPr>
            <a:t>2.</a:t>
          </a:r>
          <a:endParaRPr lang="en-US" dirty="0">
            <a:solidFill>
              <a:sysClr val="window" lastClr="FFFFFF"/>
            </a:solidFill>
            <a:latin typeface="Times New Roman" pitchFamily="18" charset="0"/>
            <a:ea typeface="+mn-ea"/>
            <a:cs typeface="Times New Roman" pitchFamily="18" charset="0"/>
          </a:endParaRPr>
        </a:p>
      </dgm:t>
    </dgm:pt>
    <dgm:pt modelId="{1577CE2A-3C1C-49A3-B234-6B9FBE60080F}" type="parTrans" cxnId="{99E58BDF-376C-4709-BA63-DF28D4A12800}">
      <dgm:prSet/>
      <dgm:spPr/>
      <dgm:t>
        <a:bodyPr/>
        <a:lstStyle/>
        <a:p>
          <a:endParaRPr lang="en-US"/>
        </a:p>
      </dgm:t>
    </dgm:pt>
    <dgm:pt modelId="{355AA701-88B1-4076-9F92-A638010368AD}" type="sibTrans" cxnId="{99E58BDF-376C-4709-BA63-DF28D4A12800}">
      <dgm:prSet/>
      <dgm:spPr/>
      <dgm:t>
        <a:bodyPr/>
        <a:lstStyle/>
        <a:p>
          <a:endParaRPr lang="en-US"/>
        </a:p>
      </dgm:t>
    </dgm:pt>
    <dgm:pt modelId="{042C46D6-057D-417A-A46E-D0F66032CAD0}">
      <dgm:prSet phldrT="[Text]" custT="1"/>
      <dgm:spPr>
        <a:xfrm rot="5400000">
          <a:off x="2323233" y="-1806289"/>
          <a:ext cx="225125" cy="4386706"/>
        </a:xfrm>
        <a:solidFill>
          <a:sysClr val="window" lastClr="FFFFFF">
            <a:alpha val="90000"/>
            <a:hueOff val="0"/>
            <a:satOff val="0"/>
            <a:lumOff val="0"/>
            <a:alphaOff val="0"/>
          </a:sysClr>
        </a:solidFill>
        <a:ln w="9525" cap="flat" cmpd="sng" algn="ctr">
          <a:solidFill>
            <a:srgbClr val="8064A2">
              <a:shade val="80000"/>
              <a:hueOff val="-88279"/>
              <a:satOff val="-2183"/>
              <a:lumOff val="12494"/>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gm:spPr>
      <dgm:t>
        <a:bodyPr/>
        <a:lstStyle/>
        <a:p>
          <a:r>
            <a:rPr lang="sr-Cyrl-RS" sz="1800" b="1" dirty="0">
              <a:solidFill>
                <a:sysClr val="windowText" lastClr="000000">
                  <a:hueOff val="0"/>
                  <a:satOff val="0"/>
                  <a:lumOff val="0"/>
                  <a:alphaOff val="0"/>
                </a:sysClr>
              </a:solidFill>
              <a:latin typeface="Times New Roman" pitchFamily="18" charset="0"/>
              <a:ea typeface="+mn-ea"/>
              <a:cs typeface="Times New Roman" pitchFamily="18" charset="0"/>
            </a:rPr>
            <a:t>Ослобађање и растварање лека -  </a:t>
          </a:r>
          <a:r>
            <a:rPr lang="sr-Cyrl-RS" sz="1800" b="1" dirty="0">
              <a:solidFill>
                <a:srgbClr val="FF0000"/>
              </a:solidFill>
              <a:latin typeface="Times New Roman" pitchFamily="18" charset="0"/>
              <a:ea typeface="+mn-ea"/>
              <a:cs typeface="Times New Roman" pitchFamily="18" charset="0"/>
            </a:rPr>
            <a:t>лек</a:t>
          </a:r>
          <a:r>
            <a:rPr lang="sr-Cyrl-RS" sz="1800" b="1" dirty="0">
              <a:solidFill>
                <a:sysClr val="windowText" lastClr="000000">
                  <a:hueOff val="0"/>
                  <a:satOff val="0"/>
                  <a:lumOff val="0"/>
                  <a:alphaOff val="0"/>
                </a:sysClr>
              </a:solidFill>
              <a:latin typeface="Times New Roman" pitchFamily="18" charset="0"/>
              <a:ea typeface="+mn-ea"/>
              <a:cs typeface="Times New Roman" pitchFamily="18" charset="0"/>
            </a:rPr>
            <a:t> </a:t>
          </a:r>
          <a:r>
            <a:rPr lang="sr-Cyrl-RS" sz="1800" b="1" dirty="0">
              <a:solidFill>
                <a:srgbClr val="FF0000"/>
              </a:solidFill>
              <a:latin typeface="Times New Roman" pitchFamily="18" charset="0"/>
              <a:ea typeface="+mn-ea"/>
              <a:cs typeface="Times New Roman" pitchFamily="18" charset="0"/>
            </a:rPr>
            <a:t>у раствору</a:t>
          </a:r>
          <a:endParaRPr lang="en-US" sz="1800" b="1" dirty="0">
            <a:solidFill>
              <a:srgbClr val="FF0000"/>
            </a:solidFill>
            <a:latin typeface="Times New Roman" pitchFamily="18" charset="0"/>
            <a:ea typeface="+mn-ea"/>
            <a:cs typeface="Times New Roman" pitchFamily="18" charset="0"/>
          </a:endParaRPr>
        </a:p>
      </dgm:t>
    </dgm:pt>
    <dgm:pt modelId="{EDDF03DE-9B88-448A-9A2F-A89FBAFF84FF}" type="parTrans" cxnId="{B2F72E16-FE51-49F9-9AF3-D0BFB0B266C9}">
      <dgm:prSet/>
      <dgm:spPr/>
      <dgm:t>
        <a:bodyPr/>
        <a:lstStyle/>
        <a:p>
          <a:endParaRPr lang="en-US"/>
        </a:p>
      </dgm:t>
    </dgm:pt>
    <dgm:pt modelId="{EA3BA58F-F60B-4ED6-B493-FA14FD995092}" type="sibTrans" cxnId="{B2F72E16-FE51-49F9-9AF3-D0BFB0B266C9}">
      <dgm:prSet/>
      <dgm:spPr/>
      <dgm:t>
        <a:bodyPr/>
        <a:lstStyle/>
        <a:p>
          <a:endParaRPr lang="en-US"/>
        </a:p>
      </dgm:t>
    </dgm:pt>
    <dgm:pt modelId="{76647A2A-2CC8-4545-9A66-E218BD304D28}">
      <dgm:prSet phldrT="[Text]" custT="1"/>
      <dgm:spPr>
        <a:xfrm rot="5400000">
          <a:off x="-51952" y="600067"/>
          <a:ext cx="346347" cy="242443"/>
        </a:xfrm>
        <a:gradFill rotWithShape="0">
          <a:gsLst>
            <a:gs pos="0">
              <a:srgbClr val="8064A2">
                <a:shade val="80000"/>
                <a:hueOff val="-176558"/>
                <a:satOff val="-4365"/>
                <a:lumOff val="24988"/>
                <a:alphaOff val="0"/>
                <a:shade val="51000"/>
                <a:satMod val="130000"/>
              </a:srgbClr>
            </a:gs>
            <a:gs pos="80000">
              <a:srgbClr val="8064A2">
                <a:shade val="80000"/>
                <a:hueOff val="-176558"/>
                <a:satOff val="-4365"/>
                <a:lumOff val="24988"/>
                <a:alphaOff val="0"/>
                <a:shade val="93000"/>
                <a:satMod val="130000"/>
              </a:srgbClr>
            </a:gs>
            <a:gs pos="100000">
              <a:srgbClr val="8064A2">
                <a:shade val="80000"/>
                <a:hueOff val="-176558"/>
                <a:satOff val="-4365"/>
                <a:lumOff val="2498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sr-Cyrl-RS" sz="3200" dirty="0">
              <a:solidFill>
                <a:sysClr val="window" lastClr="FFFFFF"/>
              </a:solidFill>
              <a:latin typeface="Times New Roman" pitchFamily="18" charset="0"/>
              <a:ea typeface="+mn-ea"/>
              <a:cs typeface="Times New Roman" pitchFamily="18" charset="0"/>
            </a:rPr>
            <a:t>3.</a:t>
          </a:r>
          <a:endParaRPr lang="en-US" sz="3200" dirty="0">
            <a:solidFill>
              <a:sysClr val="window" lastClr="FFFFFF"/>
            </a:solidFill>
            <a:latin typeface="Times New Roman" pitchFamily="18" charset="0"/>
            <a:ea typeface="+mn-ea"/>
            <a:cs typeface="Times New Roman" pitchFamily="18" charset="0"/>
          </a:endParaRPr>
        </a:p>
      </dgm:t>
    </dgm:pt>
    <dgm:pt modelId="{48E234D9-43AB-4920-A243-6F7FF5F15357}" type="parTrans" cxnId="{6AB53C1E-BD2C-4376-93C8-1EC73108E11D}">
      <dgm:prSet/>
      <dgm:spPr/>
      <dgm:t>
        <a:bodyPr/>
        <a:lstStyle/>
        <a:p>
          <a:endParaRPr lang="en-US"/>
        </a:p>
      </dgm:t>
    </dgm:pt>
    <dgm:pt modelId="{2D2E9EB9-163D-4D2C-B2C7-E9C8BA93C382}" type="sibTrans" cxnId="{6AB53C1E-BD2C-4376-93C8-1EC73108E11D}">
      <dgm:prSet/>
      <dgm:spPr/>
      <dgm:t>
        <a:bodyPr/>
        <a:lstStyle/>
        <a:p>
          <a:endParaRPr lang="en-US"/>
        </a:p>
      </dgm:t>
    </dgm:pt>
    <dgm:pt modelId="{413206D3-F514-4B8B-8DC5-B5A8CD6ADED5}">
      <dgm:prSet phldrT="[Text]" custT="1"/>
      <dgm:spPr>
        <a:xfrm rot="5400000">
          <a:off x="2323233" y="-1532674"/>
          <a:ext cx="225125" cy="4386706"/>
        </a:xfrm>
        <a:solidFill>
          <a:sysClr val="window" lastClr="FFFFFF">
            <a:alpha val="90000"/>
            <a:hueOff val="0"/>
            <a:satOff val="0"/>
            <a:lumOff val="0"/>
            <a:alphaOff val="0"/>
          </a:sysClr>
        </a:solidFill>
        <a:ln w="9525" cap="flat" cmpd="sng" algn="ctr">
          <a:solidFill>
            <a:srgbClr val="8064A2">
              <a:shade val="80000"/>
              <a:hueOff val="-176558"/>
              <a:satOff val="-4365"/>
              <a:lumOff val="24988"/>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gm:spPr>
      <dgm:t>
        <a:bodyPr/>
        <a:lstStyle/>
        <a:p>
          <a:r>
            <a:rPr lang="en-US" sz="1200" b="1" dirty="0">
              <a:solidFill>
                <a:sysClr val="windowText" lastClr="000000">
                  <a:hueOff val="0"/>
                  <a:satOff val="0"/>
                  <a:lumOff val="0"/>
                  <a:alphaOff val="0"/>
                </a:sysClr>
              </a:solidFill>
              <a:latin typeface="Times New Roman" pitchFamily="18" charset="0"/>
              <a:ea typeface="+mn-ea"/>
              <a:cs typeface="Times New Roman" pitchFamily="18" charset="0"/>
            </a:rPr>
            <a:t>T</a:t>
          </a:r>
          <a:r>
            <a:rPr lang="sr-Cyrl-RS" sz="1800" b="1" dirty="0">
              <a:solidFill>
                <a:sysClr val="windowText" lastClr="000000">
                  <a:hueOff val="0"/>
                  <a:satOff val="0"/>
                  <a:lumOff val="0"/>
                  <a:alphaOff val="0"/>
                </a:sysClr>
              </a:solidFill>
              <a:latin typeface="Times New Roman" pitchFamily="18" charset="0"/>
              <a:ea typeface="+mn-ea"/>
              <a:cs typeface="Times New Roman" pitchFamily="18" charset="0"/>
            </a:rPr>
            <a:t>ранспорт кроз ћелијску мембрану - </a:t>
          </a:r>
          <a:r>
            <a:rPr lang="sr-Cyrl-RS" sz="1800" b="1" dirty="0">
              <a:solidFill>
                <a:srgbClr val="FF0000"/>
              </a:solidFill>
              <a:latin typeface="Times New Roman" pitchFamily="18" charset="0"/>
              <a:ea typeface="+mn-ea"/>
              <a:cs typeface="Times New Roman" pitchFamily="18" charset="0"/>
            </a:rPr>
            <a:t>апсорпција</a:t>
          </a:r>
          <a:endParaRPr lang="en-US" sz="1800" b="1" dirty="0">
            <a:solidFill>
              <a:srgbClr val="FF0000"/>
            </a:solidFill>
            <a:latin typeface="Times New Roman" pitchFamily="18" charset="0"/>
            <a:ea typeface="+mn-ea"/>
            <a:cs typeface="Times New Roman" pitchFamily="18" charset="0"/>
          </a:endParaRPr>
        </a:p>
      </dgm:t>
    </dgm:pt>
    <dgm:pt modelId="{EE0B235A-7B03-42DD-A34A-9F8C7DB0D9DB}" type="parTrans" cxnId="{99E1E9D2-7F35-4550-84BB-E82D91C743E9}">
      <dgm:prSet/>
      <dgm:spPr/>
      <dgm:t>
        <a:bodyPr/>
        <a:lstStyle/>
        <a:p>
          <a:endParaRPr lang="en-US"/>
        </a:p>
      </dgm:t>
    </dgm:pt>
    <dgm:pt modelId="{755401D9-F812-4A74-86FB-175CDB42B0B1}" type="sibTrans" cxnId="{99E1E9D2-7F35-4550-84BB-E82D91C743E9}">
      <dgm:prSet/>
      <dgm:spPr/>
      <dgm:t>
        <a:bodyPr/>
        <a:lstStyle/>
        <a:p>
          <a:endParaRPr lang="en-US"/>
        </a:p>
      </dgm:t>
    </dgm:pt>
    <dgm:pt modelId="{A8E4E6A7-57EC-470E-BF5C-9F3CBE70F7CB}" type="pres">
      <dgm:prSet presAssocID="{FE66373A-D8EE-466C-8C00-D4B4764625F6}" presName="linearFlow" presStyleCnt="0">
        <dgm:presLayoutVars>
          <dgm:dir/>
          <dgm:animLvl val="lvl"/>
          <dgm:resizeHandles val="exact"/>
        </dgm:presLayoutVars>
      </dgm:prSet>
      <dgm:spPr/>
      <dgm:t>
        <a:bodyPr/>
        <a:lstStyle/>
        <a:p>
          <a:endParaRPr lang="en-US"/>
        </a:p>
      </dgm:t>
    </dgm:pt>
    <dgm:pt modelId="{715C6A70-300E-4168-BCBE-F5A9AB4918CA}" type="pres">
      <dgm:prSet presAssocID="{629C0030-164E-4B9F-A22C-E0E1B0D73548}" presName="composite" presStyleCnt="0"/>
      <dgm:spPr/>
    </dgm:pt>
    <dgm:pt modelId="{7822AB53-A6EA-4B2B-BBCB-51286F93711F}" type="pres">
      <dgm:prSet presAssocID="{629C0030-164E-4B9F-A22C-E0E1B0D73548}" presName="parentText" presStyleLbl="alignNode1" presStyleIdx="0" presStyleCnt="3">
        <dgm:presLayoutVars>
          <dgm:chMax val="1"/>
          <dgm:bulletEnabled val="1"/>
        </dgm:presLayoutVars>
      </dgm:prSet>
      <dgm:spPr>
        <a:prstGeom prst="chevron">
          <a:avLst/>
        </a:prstGeom>
      </dgm:spPr>
      <dgm:t>
        <a:bodyPr/>
        <a:lstStyle/>
        <a:p>
          <a:endParaRPr lang="en-US"/>
        </a:p>
      </dgm:t>
    </dgm:pt>
    <dgm:pt modelId="{9EEFFCEC-538C-4760-91A6-CCD275A480C8}" type="pres">
      <dgm:prSet presAssocID="{629C0030-164E-4B9F-A22C-E0E1B0D73548}" presName="descendantText" presStyleLbl="alignAcc1" presStyleIdx="0" presStyleCnt="3">
        <dgm:presLayoutVars>
          <dgm:bulletEnabled val="1"/>
        </dgm:presLayoutVars>
      </dgm:prSet>
      <dgm:spPr>
        <a:prstGeom prst="round2SameRect">
          <a:avLst/>
        </a:prstGeom>
      </dgm:spPr>
      <dgm:t>
        <a:bodyPr/>
        <a:lstStyle/>
        <a:p>
          <a:endParaRPr lang="en-US"/>
        </a:p>
      </dgm:t>
    </dgm:pt>
    <dgm:pt modelId="{215FD5B6-B63B-486D-8CD3-29D0342462B4}" type="pres">
      <dgm:prSet presAssocID="{7AE03B41-F9DD-4DE3-A9F6-FB2069784B44}" presName="sp" presStyleCnt="0"/>
      <dgm:spPr/>
    </dgm:pt>
    <dgm:pt modelId="{99B8D9B7-C79A-4D4C-A7C4-57284860E386}" type="pres">
      <dgm:prSet presAssocID="{E320B95A-0C7F-4C47-83AA-125939C83403}" presName="composite" presStyleCnt="0"/>
      <dgm:spPr/>
    </dgm:pt>
    <dgm:pt modelId="{00FF695D-F4A0-4A15-96B0-99A57E8B28C3}" type="pres">
      <dgm:prSet presAssocID="{E320B95A-0C7F-4C47-83AA-125939C83403}" presName="parentText" presStyleLbl="alignNode1" presStyleIdx="1" presStyleCnt="3">
        <dgm:presLayoutVars>
          <dgm:chMax val="1"/>
          <dgm:bulletEnabled val="1"/>
        </dgm:presLayoutVars>
      </dgm:prSet>
      <dgm:spPr>
        <a:prstGeom prst="chevron">
          <a:avLst/>
        </a:prstGeom>
      </dgm:spPr>
      <dgm:t>
        <a:bodyPr/>
        <a:lstStyle/>
        <a:p>
          <a:endParaRPr lang="en-US"/>
        </a:p>
      </dgm:t>
    </dgm:pt>
    <dgm:pt modelId="{DA934D76-2FAA-4D93-9005-3A8FC7E855B3}" type="pres">
      <dgm:prSet presAssocID="{E320B95A-0C7F-4C47-83AA-125939C83403}" presName="descendantText" presStyleLbl="alignAcc1" presStyleIdx="1" presStyleCnt="3">
        <dgm:presLayoutVars>
          <dgm:bulletEnabled val="1"/>
        </dgm:presLayoutVars>
      </dgm:prSet>
      <dgm:spPr>
        <a:prstGeom prst="round2SameRect">
          <a:avLst/>
        </a:prstGeom>
      </dgm:spPr>
      <dgm:t>
        <a:bodyPr/>
        <a:lstStyle/>
        <a:p>
          <a:endParaRPr lang="en-US"/>
        </a:p>
      </dgm:t>
    </dgm:pt>
    <dgm:pt modelId="{349D0ADE-E73B-47C8-994D-209A6C65BCD0}" type="pres">
      <dgm:prSet presAssocID="{355AA701-88B1-4076-9F92-A638010368AD}" presName="sp" presStyleCnt="0"/>
      <dgm:spPr/>
    </dgm:pt>
    <dgm:pt modelId="{6FD5B2F4-B0C1-4B76-92ED-E124478B4438}" type="pres">
      <dgm:prSet presAssocID="{76647A2A-2CC8-4545-9A66-E218BD304D28}" presName="composite" presStyleCnt="0"/>
      <dgm:spPr/>
    </dgm:pt>
    <dgm:pt modelId="{C2340BC4-E26C-44FC-969C-910746C5CE07}" type="pres">
      <dgm:prSet presAssocID="{76647A2A-2CC8-4545-9A66-E218BD304D28}" presName="parentText" presStyleLbl="alignNode1" presStyleIdx="2" presStyleCnt="3">
        <dgm:presLayoutVars>
          <dgm:chMax val="1"/>
          <dgm:bulletEnabled val="1"/>
        </dgm:presLayoutVars>
      </dgm:prSet>
      <dgm:spPr>
        <a:prstGeom prst="chevron">
          <a:avLst/>
        </a:prstGeom>
      </dgm:spPr>
      <dgm:t>
        <a:bodyPr/>
        <a:lstStyle/>
        <a:p>
          <a:endParaRPr lang="en-US"/>
        </a:p>
      </dgm:t>
    </dgm:pt>
    <dgm:pt modelId="{0121220B-F71E-4579-832C-81EC88ECFED5}" type="pres">
      <dgm:prSet presAssocID="{76647A2A-2CC8-4545-9A66-E218BD304D28}" presName="descendantText" presStyleLbl="alignAcc1" presStyleIdx="2" presStyleCnt="3" custLinFactNeighborX="-1" custLinFactNeighborY="-10376">
        <dgm:presLayoutVars>
          <dgm:bulletEnabled val="1"/>
        </dgm:presLayoutVars>
      </dgm:prSet>
      <dgm:spPr>
        <a:prstGeom prst="round2SameRect">
          <a:avLst/>
        </a:prstGeom>
      </dgm:spPr>
      <dgm:t>
        <a:bodyPr/>
        <a:lstStyle/>
        <a:p>
          <a:endParaRPr lang="en-US"/>
        </a:p>
      </dgm:t>
    </dgm:pt>
  </dgm:ptLst>
  <dgm:cxnLst>
    <dgm:cxn modelId="{6AB53C1E-BD2C-4376-93C8-1EC73108E11D}" srcId="{FE66373A-D8EE-466C-8C00-D4B4764625F6}" destId="{76647A2A-2CC8-4545-9A66-E218BD304D28}" srcOrd="2" destOrd="0" parTransId="{48E234D9-43AB-4920-A243-6F7FF5F15357}" sibTransId="{2D2E9EB9-163D-4D2C-B2C7-E9C8BA93C382}"/>
    <dgm:cxn modelId="{CD4AEE38-3CC9-4347-9A44-277DB41CAECD}" type="presOf" srcId="{76647A2A-2CC8-4545-9A66-E218BD304D28}" destId="{C2340BC4-E26C-44FC-969C-910746C5CE07}" srcOrd="0" destOrd="0" presId="urn:microsoft.com/office/officeart/2005/8/layout/chevron2"/>
    <dgm:cxn modelId="{99E58BDF-376C-4709-BA63-DF28D4A12800}" srcId="{FE66373A-D8EE-466C-8C00-D4B4764625F6}" destId="{E320B95A-0C7F-4C47-83AA-125939C83403}" srcOrd="1" destOrd="0" parTransId="{1577CE2A-3C1C-49A3-B234-6B9FBE60080F}" sibTransId="{355AA701-88B1-4076-9F92-A638010368AD}"/>
    <dgm:cxn modelId="{EB6A5C72-5646-4448-A0D0-B213639E030F}" srcId="{629C0030-164E-4B9F-A22C-E0E1B0D73548}" destId="{A54611CD-052E-4293-B5F8-4B731E78919E}" srcOrd="0" destOrd="0" parTransId="{66869B32-A3DE-4699-9936-EDD9CDC759D8}" sibTransId="{74067A67-45C6-4C4B-9F75-2887A533701A}"/>
    <dgm:cxn modelId="{72B5AC2B-D325-4895-80FC-F88D06971382}" srcId="{FE66373A-D8EE-466C-8C00-D4B4764625F6}" destId="{629C0030-164E-4B9F-A22C-E0E1B0D73548}" srcOrd="0" destOrd="0" parTransId="{D30A3431-AC0B-44D4-AF85-84A3A1E9C83C}" sibTransId="{7AE03B41-F9DD-4DE3-A9F6-FB2069784B44}"/>
    <dgm:cxn modelId="{DD2823CA-55A5-4453-9332-40890D4269B0}" type="presOf" srcId="{042C46D6-057D-417A-A46E-D0F66032CAD0}" destId="{DA934D76-2FAA-4D93-9005-3A8FC7E855B3}" srcOrd="0" destOrd="0" presId="urn:microsoft.com/office/officeart/2005/8/layout/chevron2"/>
    <dgm:cxn modelId="{985497E4-468E-4207-B885-0189E83A0A44}" type="presOf" srcId="{FE66373A-D8EE-466C-8C00-D4B4764625F6}" destId="{A8E4E6A7-57EC-470E-BF5C-9F3CBE70F7CB}" srcOrd="0" destOrd="0" presId="urn:microsoft.com/office/officeart/2005/8/layout/chevron2"/>
    <dgm:cxn modelId="{7C802165-0712-4BC8-AA63-0412067A0365}" type="presOf" srcId="{A54611CD-052E-4293-B5F8-4B731E78919E}" destId="{9EEFFCEC-538C-4760-91A6-CCD275A480C8}" srcOrd="0" destOrd="0" presId="urn:microsoft.com/office/officeart/2005/8/layout/chevron2"/>
    <dgm:cxn modelId="{6D43219B-18A0-455D-8264-E717CE893387}" type="presOf" srcId="{413206D3-F514-4B8B-8DC5-B5A8CD6ADED5}" destId="{0121220B-F71E-4579-832C-81EC88ECFED5}" srcOrd="0" destOrd="0" presId="urn:microsoft.com/office/officeart/2005/8/layout/chevron2"/>
    <dgm:cxn modelId="{2307A9D0-2736-4C4E-85FB-CF47B5023A16}" type="presOf" srcId="{629C0030-164E-4B9F-A22C-E0E1B0D73548}" destId="{7822AB53-A6EA-4B2B-BBCB-51286F93711F}" srcOrd="0" destOrd="0" presId="urn:microsoft.com/office/officeart/2005/8/layout/chevron2"/>
    <dgm:cxn modelId="{3DE9A909-84DE-4413-921A-5BB107A9B0A2}" type="presOf" srcId="{E320B95A-0C7F-4C47-83AA-125939C83403}" destId="{00FF695D-F4A0-4A15-96B0-99A57E8B28C3}" srcOrd="0" destOrd="0" presId="urn:microsoft.com/office/officeart/2005/8/layout/chevron2"/>
    <dgm:cxn modelId="{B2F72E16-FE51-49F9-9AF3-D0BFB0B266C9}" srcId="{E320B95A-0C7F-4C47-83AA-125939C83403}" destId="{042C46D6-057D-417A-A46E-D0F66032CAD0}" srcOrd="0" destOrd="0" parTransId="{EDDF03DE-9B88-448A-9A2F-A89FBAFF84FF}" sibTransId="{EA3BA58F-F60B-4ED6-B493-FA14FD995092}"/>
    <dgm:cxn modelId="{99E1E9D2-7F35-4550-84BB-E82D91C743E9}" srcId="{76647A2A-2CC8-4545-9A66-E218BD304D28}" destId="{413206D3-F514-4B8B-8DC5-B5A8CD6ADED5}" srcOrd="0" destOrd="0" parTransId="{EE0B235A-7B03-42DD-A34A-9F8C7DB0D9DB}" sibTransId="{755401D9-F812-4A74-86FB-175CDB42B0B1}"/>
    <dgm:cxn modelId="{EE3F0808-6857-411D-B83F-AC34E46C93A7}" type="presParOf" srcId="{A8E4E6A7-57EC-470E-BF5C-9F3CBE70F7CB}" destId="{715C6A70-300E-4168-BCBE-F5A9AB4918CA}" srcOrd="0" destOrd="0" presId="urn:microsoft.com/office/officeart/2005/8/layout/chevron2"/>
    <dgm:cxn modelId="{F5E26904-05AC-4E5F-BDFD-F8592D6A0F9E}" type="presParOf" srcId="{715C6A70-300E-4168-BCBE-F5A9AB4918CA}" destId="{7822AB53-A6EA-4B2B-BBCB-51286F93711F}" srcOrd="0" destOrd="0" presId="urn:microsoft.com/office/officeart/2005/8/layout/chevron2"/>
    <dgm:cxn modelId="{5A9EDD53-E578-4A3A-B104-E734F99420A8}" type="presParOf" srcId="{715C6A70-300E-4168-BCBE-F5A9AB4918CA}" destId="{9EEFFCEC-538C-4760-91A6-CCD275A480C8}" srcOrd="1" destOrd="0" presId="urn:microsoft.com/office/officeart/2005/8/layout/chevron2"/>
    <dgm:cxn modelId="{C6D9E7F1-9300-4A94-AEDE-15C990BC7EC6}" type="presParOf" srcId="{A8E4E6A7-57EC-470E-BF5C-9F3CBE70F7CB}" destId="{215FD5B6-B63B-486D-8CD3-29D0342462B4}" srcOrd="1" destOrd="0" presId="urn:microsoft.com/office/officeart/2005/8/layout/chevron2"/>
    <dgm:cxn modelId="{46C54B2A-C10C-4AEB-8A7A-5197D50CCD4B}" type="presParOf" srcId="{A8E4E6A7-57EC-470E-BF5C-9F3CBE70F7CB}" destId="{99B8D9B7-C79A-4D4C-A7C4-57284860E386}" srcOrd="2" destOrd="0" presId="urn:microsoft.com/office/officeart/2005/8/layout/chevron2"/>
    <dgm:cxn modelId="{4CFBE6F5-5D79-4A88-97E4-A42B8F89B58F}" type="presParOf" srcId="{99B8D9B7-C79A-4D4C-A7C4-57284860E386}" destId="{00FF695D-F4A0-4A15-96B0-99A57E8B28C3}" srcOrd="0" destOrd="0" presId="urn:microsoft.com/office/officeart/2005/8/layout/chevron2"/>
    <dgm:cxn modelId="{45F87B52-BA73-4FB8-8D40-120BC1077235}" type="presParOf" srcId="{99B8D9B7-C79A-4D4C-A7C4-57284860E386}" destId="{DA934D76-2FAA-4D93-9005-3A8FC7E855B3}" srcOrd="1" destOrd="0" presId="urn:microsoft.com/office/officeart/2005/8/layout/chevron2"/>
    <dgm:cxn modelId="{A84BFE6C-58C2-473F-960D-2BC78749C671}" type="presParOf" srcId="{A8E4E6A7-57EC-470E-BF5C-9F3CBE70F7CB}" destId="{349D0ADE-E73B-47C8-994D-209A6C65BCD0}" srcOrd="3" destOrd="0" presId="urn:microsoft.com/office/officeart/2005/8/layout/chevron2"/>
    <dgm:cxn modelId="{52B9CF13-22EC-4B0F-B0CA-B7F853944F1A}" type="presParOf" srcId="{A8E4E6A7-57EC-470E-BF5C-9F3CBE70F7CB}" destId="{6FD5B2F4-B0C1-4B76-92ED-E124478B4438}" srcOrd="4" destOrd="0" presId="urn:microsoft.com/office/officeart/2005/8/layout/chevron2"/>
    <dgm:cxn modelId="{4C33DDCA-1A44-4C1E-9925-29073A897884}" type="presParOf" srcId="{6FD5B2F4-B0C1-4B76-92ED-E124478B4438}" destId="{C2340BC4-E26C-44FC-969C-910746C5CE07}" srcOrd="0" destOrd="0" presId="urn:microsoft.com/office/officeart/2005/8/layout/chevron2"/>
    <dgm:cxn modelId="{184428CD-F3FE-4867-A3BB-A5703C31F420}" type="presParOf" srcId="{6FD5B2F4-B0C1-4B76-92ED-E124478B4438}" destId="{0121220B-F71E-4579-832C-81EC88ECFED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9EE112-336F-426E-BFB4-BC54005C75D8}"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888D3B5F-79F7-4705-AA3C-C590FF171D5E}">
      <dgm:prSet phldrT="[Text]"/>
      <dgm:spPr/>
      <dgm:t>
        <a:bodyPr/>
        <a:lstStyle/>
        <a:p>
          <a:r>
            <a:rPr lang="sr-Cyrl-RS" dirty="0"/>
            <a:t>Прва фаза:</a:t>
          </a:r>
          <a:endParaRPr lang="en-US" dirty="0"/>
        </a:p>
      </dgm:t>
    </dgm:pt>
    <dgm:pt modelId="{20B9D877-7785-4183-AF3D-579942D1B623}" type="parTrans" cxnId="{96832C9B-E80C-4BC9-B9DA-37F40FA08093}">
      <dgm:prSet/>
      <dgm:spPr/>
      <dgm:t>
        <a:bodyPr/>
        <a:lstStyle/>
        <a:p>
          <a:endParaRPr lang="en-US"/>
        </a:p>
      </dgm:t>
    </dgm:pt>
    <dgm:pt modelId="{BFCAD628-E91A-48D0-87E1-442EA9498F2C}" type="sibTrans" cxnId="{96832C9B-E80C-4BC9-B9DA-37F40FA08093}">
      <dgm:prSet/>
      <dgm:spPr/>
      <dgm:t>
        <a:bodyPr/>
        <a:lstStyle/>
        <a:p>
          <a:endParaRPr lang="en-US"/>
        </a:p>
      </dgm:t>
    </dgm:pt>
    <dgm:pt modelId="{84BB68C9-AAB9-4520-B0AF-7F84EDD850BB}">
      <dgm:prSet phldrT="[Text]"/>
      <dgm:spPr/>
      <dgm:t>
        <a:bodyPr/>
        <a:lstStyle/>
        <a:p>
          <a:r>
            <a:rPr lang="en-US" dirty="0" err="1"/>
            <a:t>распадања</a:t>
          </a:r>
          <a:r>
            <a:rPr lang="en-US" dirty="0"/>
            <a:t> </a:t>
          </a:r>
          <a:r>
            <a:rPr lang="en-US" dirty="0" err="1"/>
            <a:t>на</a:t>
          </a:r>
          <a:r>
            <a:rPr lang="en-US" dirty="0"/>
            <a:t> </a:t>
          </a:r>
          <a:r>
            <a:rPr lang="en-US" dirty="0" err="1"/>
            <a:t>мале</a:t>
          </a:r>
          <a:r>
            <a:rPr lang="en-US" dirty="0"/>
            <a:t> </a:t>
          </a:r>
          <a:r>
            <a:rPr lang="en-US" dirty="0" err="1"/>
            <a:t>грануле</a:t>
          </a:r>
          <a:r>
            <a:rPr lang="en-US" dirty="0"/>
            <a:t> </a:t>
          </a:r>
        </a:p>
      </dgm:t>
    </dgm:pt>
    <dgm:pt modelId="{53E4D525-0143-4444-9DAC-FF19332690FE}" type="parTrans" cxnId="{7B03772C-8671-4BD1-987B-2ED385B5A07D}">
      <dgm:prSet/>
      <dgm:spPr/>
      <dgm:t>
        <a:bodyPr/>
        <a:lstStyle/>
        <a:p>
          <a:endParaRPr lang="en-US"/>
        </a:p>
      </dgm:t>
    </dgm:pt>
    <dgm:pt modelId="{CA3B03E9-EBAB-4565-BEDC-AE641BCF12C5}" type="sibTrans" cxnId="{7B03772C-8671-4BD1-987B-2ED385B5A07D}">
      <dgm:prSet/>
      <dgm:spPr/>
      <dgm:t>
        <a:bodyPr/>
        <a:lstStyle/>
        <a:p>
          <a:endParaRPr lang="en-US"/>
        </a:p>
      </dgm:t>
    </dgm:pt>
    <dgm:pt modelId="{3D5DA04C-F87C-4AE1-9C40-975989170D26}">
      <dgm:prSet phldrT="[Text]"/>
      <dgm:spPr/>
      <dgm:t>
        <a:bodyPr/>
        <a:lstStyle/>
        <a:p>
          <a:r>
            <a:rPr lang="sr-Cyrl-RS" dirty="0"/>
            <a:t>Друга фаза:</a:t>
          </a:r>
          <a:endParaRPr lang="en-US" dirty="0"/>
        </a:p>
      </dgm:t>
    </dgm:pt>
    <dgm:pt modelId="{8DC1F076-947B-4875-9C41-CC1FAEDDB43A}" type="parTrans" cxnId="{4A145F80-3CBF-4A66-8A00-FBC940A61EFD}">
      <dgm:prSet/>
      <dgm:spPr/>
      <dgm:t>
        <a:bodyPr/>
        <a:lstStyle/>
        <a:p>
          <a:endParaRPr lang="en-US"/>
        </a:p>
      </dgm:t>
    </dgm:pt>
    <dgm:pt modelId="{C1DB1383-ADAF-44DB-887D-A0A08F967E77}" type="sibTrans" cxnId="{4A145F80-3CBF-4A66-8A00-FBC940A61EFD}">
      <dgm:prSet/>
      <dgm:spPr/>
      <dgm:t>
        <a:bodyPr/>
        <a:lstStyle/>
        <a:p>
          <a:endParaRPr lang="en-US"/>
        </a:p>
      </dgm:t>
    </dgm:pt>
    <dgm:pt modelId="{0A4E7E8C-EA64-42F7-AB07-ED73E57E1328}">
      <dgm:prSet phldrT="[Text]"/>
      <dgm:spPr/>
      <dgm:t>
        <a:bodyPr/>
        <a:lstStyle/>
        <a:p>
          <a:r>
            <a:rPr lang="en-US" dirty="0" err="1"/>
            <a:t>деагрегациј</a:t>
          </a:r>
          <a:r>
            <a:rPr lang="sr-Cyrl-RS" dirty="0"/>
            <a:t>а</a:t>
          </a:r>
          <a:endParaRPr lang="en-US" dirty="0"/>
        </a:p>
      </dgm:t>
    </dgm:pt>
    <dgm:pt modelId="{34C170DC-9302-434D-91D2-46F5857EADBF}" type="parTrans" cxnId="{B89BAA8D-FBDF-49E2-9975-32A9E7A90423}">
      <dgm:prSet/>
      <dgm:spPr/>
      <dgm:t>
        <a:bodyPr/>
        <a:lstStyle/>
        <a:p>
          <a:endParaRPr lang="en-US"/>
        </a:p>
      </dgm:t>
    </dgm:pt>
    <dgm:pt modelId="{1AB9F54A-AF52-4A2C-97C8-73BE231931D2}" type="sibTrans" cxnId="{B89BAA8D-FBDF-49E2-9975-32A9E7A90423}">
      <dgm:prSet/>
      <dgm:spPr/>
      <dgm:t>
        <a:bodyPr/>
        <a:lstStyle/>
        <a:p>
          <a:endParaRPr lang="en-US"/>
        </a:p>
      </dgm:t>
    </dgm:pt>
    <dgm:pt modelId="{8E1F3392-3383-4006-B547-0A69DE4E50A4}">
      <dgm:prSet phldrT="[Text]"/>
      <dgm:spPr/>
      <dgm:t>
        <a:bodyPr/>
        <a:lstStyle/>
        <a:p>
          <a:r>
            <a:rPr lang="en-US" dirty="0" err="1"/>
            <a:t>уситњавања</a:t>
          </a:r>
          <a:r>
            <a:rPr lang="en-US" dirty="0"/>
            <a:t> </a:t>
          </a:r>
          <a:r>
            <a:rPr lang="en-US" dirty="0" err="1"/>
            <a:t>до</a:t>
          </a:r>
          <a:r>
            <a:rPr lang="en-US" dirty="0"/>
            <a:t> </a:t>
          </a:r>
          <a:r>
            <a:rPr lang="en-US" dirty="0" err="1"/>
            <a:t>још</a:t>
          </a:r>
          <a:r>
            <a:rPr lang="en-US" dirty="0"/>
            <a:t> </a:t>
          </a:r>
          <a:r>
            <a:rPr lang="en-US" dirty="0" err="1"/>
            <a:t>ситнијих</a:t>
          </a:r>
          <a:r>
            <a:rPr lang="en-US" dirty="0"/>
            <a:t> </a:t>
          </a:r>
          <a:r>
            <a:rPr lang="en-US" dirty="0" err="1"/>
            <a:t>честица</a:t>
          </a:r>
          <a:endParaRPr lang="en-US" dirty="0"/>
        </a:p>
      </dgm:t>
    </dgm:pt>
    <dgm:pt modelId="{E95339B3-EE8A-4C5F-81C0-33D702E44C4C}" type="parTrans" cxnId="{EDB21BD7-E8A4-43A1-95A5-29B194EC6369}">
      <dgm:prSet/>
      <dgm:spPr/>
      <dgm:t>
        <a:bodyPr/>
        <a:lstStyle/>
        <a:p>
          <a:endParaRPr lang="en-US"/>
        </a:p>
      </dgm:t>
    </dgm:pt>
    <dgm:pt modelId="{9E46A090-18B1-4C5D-A1D3-F73AA2EB0159}" type="sibTrans" cxnId="{EDB21BD7-E8A4-43A1-95A5-29B194EC6369}">
      <dgm:prSet/>
      <dgm:spPr/>
      <dgm:t>
        <a:bodyPr/>
        <a:lstStyle/>
        <a:p>
          <a:endParaRPr lang="en-US"/>
        </a:p>
      </dgm:t>
    </dgm:pt>
    <dgm:pt modelId="{3779A40F-79C2-4D18-99EF-CB648557BA0A}" type="pres">
      <dgm:prSet presAssocID="{119EE112-336F-426E-BFB4-BC54005C75D8}" presName="Name0" presStyleCnt="0">
        <dgm:presLayoutVars>
          <dgm:dir/>
          <dgm:resizeHandles val="exact"/>
        </dgm:presLayoutVars>
      </dgm:prSet>
      <dgm:spPr/>
      <dgm:t>
        <a:bodyPr/>
        <a:lstStyle/>
        <a:p>
          <a:endParaRPr lang="en-US"/>
        </a:p>
      </dgm:t>
    </dgm:pt>
    <dgm:pt modelId="{011B99AC-532F-4293-90EE-57096DA17C5C}" type="pres">
      <dgm:prSet presAssocID="{888D3B5F-79F7-4705-AA3C-C590FF171D5E}" presName="node" presStyleLbl="node1" presStyleIdx="0" presStyleCnt="2">
        <dgm:presLayoutVars>
          <dgm:bulletEnabled val="1"/>
        </dgm:presLayoutVars>
      </dgm:prSet>
      <dgm:spPr/>
      <dgm:t>
        <a:bodyPr/>
        <a:lstStyle/>
        <a:p>
          <a:endParaRPr lang="en-US"/>
        </a:p>
      </dgm:t>
    </dgm:pt>
    <dgm:pt modelId="{87DF8283-7D70-4C5B-BEE8-1E1ABA5DDCF9}" type="pres">
      <dgm:prSet presAssocID="{BFCAD628-E91A-48D0-87E1-442EA9498F2C}" presName="sibTrans" presStyleCnt="0"/>
      <dgm:spPr/>
    </dgm:pt>
    <dgm:pt modelId="{B8200A20-05F7-4E37-88DA-596BE3198B04}" type="pres">
      <dgm:prSet presAssocID="{3D5DA04C-F87C-4AE1-9C40-975989170D26}" presName="node" presStyleLbl="node1" presStyleIdx="1" presStyleCnt="2">
        <dgm:presLayoutVars>
          <dgm:bulletEnabled val="1"/>
        </dgm:presLayoutVars>
      </dgm:prSet>
      <dgm:spPr/>
      <dgm:t>
        <a:bodyPr/>
        <a:lstStyle/>
        <a:p>
          <a:endParaRPr lang="en-US"/>
        </a:p>
      </dgm:t>
    </dgm:pt>
  </dgm:ptLst>
  <dgm:cxnLst>
    <dgm:cxn modelId="{ED3ACD38-A980-4934-9E56-EC815291A221}" type="presOf" srcId="{888D3B5F-79F7-4705-AA3C-C590FF171D5E}" destId="{011B99AC-532F-4293-90EE-57096DA17C5C}" srcOrd="0" destOrd="0" presId="urn:microsoft.com/office/officeart/2005/8/layout/hList6"/>
    <dgm:cxn modelId="{B89BAA8D-FBDF-49E2-9975-32A9E7A90423}" srcId="{3D5DA04C-F87C-4AE1-9C40-975989170D26}" destId="{0A4E7E8C-EA64-42F7-AB07-ED73E57E1328}" srcOrd="0" destOrd="0" parTransId="{34C170DC-9302-434D-91D2-46F5857EADBF}" sibTransId="{1AB9F54A-AF52-4A2C-97C8-73BE231931D2}"/>
    <dgm:cxn modelId="{96832C9B-E80C-4BC9-B9DA-37F40FA08093}" srcId="{119EE112-336F-426E-BFB4-BC54005C75D8}" destId="{888D3B5F-79F7-4705-AA3C-C590FF171D5E}" srcOrd="0" destOrd="0" parTransId="{20B9D877-7785-4183-AF3D-579942D1B623}" sibTransId="{BFCAD628-E91A-48D0-87E1-442EA9498F2C}"/>
    <dgm:cxn modelId="{2206CA7F-384C-4B82-8D26-2B600B4D4786}" type="presOf" srcId="{119EE112-336F-426E-BFB4-BC54005C75D8}" destId="{3779A40F-79C2-4D18-99EF-CB648557BA0A}" srcOrd="0" destOrd="0" presId="urn:microsoft.com/office/officeart/2005/8/layout/hList6"/>
    <dgm:cxn modelId="{4A145F80-3CBF-4A66-8A00-FBC940A61EFD}" srcId="{119EE112-336F-426E-BFB4-BC54005C75D8}" destId="{3D5DA04C-F87C-4AE1-9C40-975989170D26}" srcOrd="1" destOrd="0" parTransId="{8DC1F076-947B-4875-9C41-CC1FAEDDB43A}" sibTransId="{C1DB1383-ADAF-44DB-887D-A0A08F967E77}"/>
    <dgm:cxn modelId="{74DF8D65-9886-4095-A1DC-AF61141B55B9}" type="presOf" srcId="{0A4E7E8C-EA64-42F7-AB07-ED73E57E1328}" destId="{B8200A20-05F7-4E37-88DA-596BE3198B04}" srcOrd="0" destOrd="1" presId="urn:microsoft.com/office/officeart/2005/8/layout/hList6"/>
    <dgm:cxn modelId="{7B03772C-8671-4BD1-987B-2ED385B5A07D}" srcId="{888D3B5F-79F7-4705-AA3C-C590FF171D5E}" destId="{84BB68C9-AAB9-4520-B0AF-7F84EDD850BB}" srcOrd="0" destOrd="0" parTransId="{53E4D525-0143-4444-9DAC-FF19332690FE}" sibTransId="{CA3B03E9-EBAB-4565-BEDC-AE641BCF12C5}"/>
    <dgm:cxn modelId="{142E35B7-EAA5-4B55-BFA6-EA8C588EE378}" type="presOf" srcId="{84BB68C9-AAB9-4520-B0AF-7F84EDD850BB}" destId="{011B99AC-532F-4293-90EE-57096DA17C5C}" srcOrd="0" destOrd="1" presId="urn:microsoft.com/office/officeart/2005/8/layout/hList6"/>
    <dgm:cxn modelId="{EDB21BD7-E8A4-43A1-95A5-29B194EC6369}" srcId="{3D5DA04C-F87C-4AE1-9C40-975989170D26}" destId="{8E1F3392-3383-4006-B547-0A69DE4E50A4}" srcOrd="1" destOrd="0" parTransId="{E95339B3-EE8A-4C5F-81C0-33D702E44C4C}" sibTransId="{9E46A090-18B1-4C5D-A1D3-F73AA2EB0159}"/>
    <dgm:cxn modelId="{000FEDA2-9C1C-445D-935B-17C71DFDC21D}" type="presOf" srcId="{8E1F3392-3383-4006-B547-0A69DE4E50A4}" destId="{B8200A20-05F7-4E37-88DA-596BE3198B04}" srcOrd="0" destOrd="2" presId="urn:microsoft.com/office/officeart/2005/8/layout/hList6"/>
    <dgm:cxn modelId="{8305A2CE-E6AD-4554-B8D6-FA9EBE8784BE}" type="presOf" srcId="{3D5DA04C-F87C-4AE1-9C40-975989170D26}" destId="{B8200A20-05F7-4E37-88DA-596BE3198B04}" srcOrd="0" destOrd="0" presId="urn:microsoft.com/office/officeart/2005/8/layout/hList6"/>
    <dgm:cxn modelId="{B0E59759-521A-4E25-B5DE-AEABC39774A9}" type="presParOf" srcId="{3779A40F-79C2-4D18-99EF-CB648557BA0A}" destId="{011B99AC-532F-4293-90EE-57096DA17C5C}" srcOrd="0" destOrd="0" presId="urn:microsoft.com/office/officeart/2005/8/layout/hList6"/>
    <dgm:cxn modelId="{E21E12D9-E5E7-4AA1-B4C2-E56587AE80EC}" type="presParOf" srcId="{3779A40F-79C2-4D18-99EF-CB648557BA0A}" destId="{87DF8283-7D70-4C5B-BEE8-1E1ABA5DDCF9}" srcOrd="1" destOrd="0" presId="urn:microsoft.com/office/officeart/2005/8/layout/hList6"/>
    <dgm:cxn modelId="{D0096018-A49B-4799-A069-7027BCDCB784}" type="presParOf" srcId="{3779A40F-79C2-4D18-99EF-CB648557BA0A}" destId="{B8200A20-05F7-4E37-88DA-596BE3198B0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22AB53-A6EA-4B2B-BBCB-51286F93711F}">
      <dsp:nvSpPr>
        <dsp:cNvPr id="0" name=""/>
        <dsp:cNvSpPr/>
      </dsp:nvSpPr>
      <dsp:spPr>
        <a:xfrm rot="5400000">
          <a:off x="-221734" y="225498"/>
          <a:ext cx="1478229" cy="1034760"/>
        </a:xfrm>
        <a:prstGeom prst="chevron">
          <a:avLst/>
        </a:prstGeom>
        <a:gradFill rotWithShape="0">
          <a:gsLst>
            <a:gs pos="0">
              <a:srgbClr val="8064A2">
                <a:shade val="80000"/>
                <a:hueOff val="0"/>
                <a:satOff val="0"/>
                <a:lumOff val="0"/>
                <a:alphaOff val="0"/>
                <a:shade val="51000"/>
                <a:satMod val="130000"/>
              </a:srgbClr>
            </a:gs>
            <a:gs pos="80000">
              <a:srgbClr val="8064A2">
                <a:shade val="80000"/>
                <a:hueOff val="0"/>
                <a:satOff val="0"/>
                <a:lumOff val="0"/>
                <a:alphaOff val="0"/>
                <a:shade val="93000"/>
                <a:satMod val="130000"/>
              </a:srgbClr>
            </a:gs>
            <a:gs pos="100000">
              <a:srgbClr val="8064A2">
                <a:shade val="8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sr-Cyrl-RS" sz="3000" kern="1200" dirty="0">
              <a:solidFill>
                <a:sysClr val="window" lastClr="FFFFFF"/>
              </a:solidFill>
              <a:latin typeface="Times New Roman" pitchFamily="18" charset="0"/>
              <a:ea typeface="+mn-ea"/>
              <a:cs typeface="Times New Roman" pitchFamily="18" charset="0"/>
            </a:rPr>
            <a:t>1.</a:t>
          </a:r>
          <a:endParaRPr lang="en-US" sz="3000" kern="1200" dirty="0">
            <a:solidFill>
              <a:sysClr val="window" lastClr="FFFFFF"/>
            </a:solidFill>
            <a:latin typeface="Times New Roman" pitchFamily="18" charset="0"/>
            <a:ea typeface="+mn-ea"/>
            <a:cs typeface="Times New Roman" pitchFamily="18" charset="0"/>
          </a:endParaRPr>
        </a:p>
      </dsp:txBody>
      <dsp:txXfrm rot="-5400000">
        <a:off x="1" y="521143"/>
        <a:ext cx="1034760" cy="443469"/>
      </dsp:txXfrm>
    </dsp:sp>
    <dsp:sp modelId="{9EEFFCEC-538C-4760-91A6-CCD275A480C8}">
      <dsp:nvSpPr>
        <dsp:cNvPr id="0" name=""/>
        <dsp:cNvSpPr/>
      </dsp:nvSpPr>
      <dsp:spPr>
        <a:xfrm rot="5400000">
          <a:off x="5066155" y="-4027631"/>
          <a:ext cx="960848" cy="9023639"/>
        </a:xfrm>
        <a:prstGeom prst="round2SameRect">
          <a:avLst/>
        </a:prstGeom>
        <a:solidFill>
          <a:sysClr val="window" lastClr="FFFFFF">
            <a:alpha val="90000"/>
            <a:hueOff val="0"/>
            <a:satOff val="0"/>
            <a:lumOff val="0"/>
            <a:alphaOff val="0"/>
          </a:sysClr>
        </a:solidFill>
        <a:ln w="9525" cap="flat" cmpd="sng" algn="ctr">
          <a:solidFill>
            <a:srgbClr val="8064A2">
              <a:shade val="80000"/>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sr-Cyrl-RS" sz="1800" b="1" kern="1200" dirty="0">
              <a:solidFill>
                <a:srgbClr val="FF0000"/>
              </a:solidFill>
              <a:latin typeface="Times New Roman" pitchFamily="18" charset="0"/>
              <a:ea typeface="+mn-ea"/>
              <a:cs typeface="Times New Roman" pitchFamily="18" charset="0"/>
            </a:rPr>
            <a:t>Квашење</a:t>
          </a:r>
          <a:r>
            <a:rPr lang="sr-Cyrl-RS" sz="1800" b="1" kern="1200" dirty="0">
              <a:solidFill>
                <a:sysClr val="windowText" lastClr="000000">
                  <a:hueOff val="0"/>
                  <a:satOff val="0"/>
                  <a:lumOff val="0"/>
                  <a:alphaOff val="0"/>
                </a:sysClr>
              </a:solidFill>
              <a:latin typeface="Times New Roman" pitchFamily="18" charset="0"/>
              <a:ea typeface="+mn-ea"/>
              <a:cs typeface="Times New Roman" pitchFamily="18" charset="0"/>
            </a:rPr>
            <a:t> и </a:t>
          </a:r>
          <a:r>
            <a:rPr lang="sr-Cyrl-RS" sz="1800" b="1" kern="1200" dirty="0">
              <a:solidFill>
                <a:srgbClr val="FF0000"/>
              </a:solidFill>
              <a:latin typeface="Times New Roman" pitchFamily="18" charset="0"/>
              <a:ea typeface="+mn-ea"/>
              <a:cs typeface="Times New Roman" pitchFamily="18" charset="0"/>
            </a:rPr>
            <a:t>дезинтеграција</a:t>
          </a:r>
          <a:r>
            <a:rPr lang="sr-Cyrl-RS" sz="1800" b="1" kern="1200" dirty="0">
              <a:solidFill>
                <a:sysClr val="windowText" lastClr="000000">
                  <a:hueOff val="0"/>
                  <a:satOff val="0"/>
                  <a:lumOff val="0"/>
                  <a:alphaOff val="0"/>
                </a:sysClr>
              </a:solidFill>
              <a:latin typeface="Times New Roman" pitchFamily="18" charset="0"/>
              <a:ea typeface="+mn-ea"/>
              <a:cs typeface="Times New Roman" pitchFamily="18" charset="0"/>
            </a:rPr>
            <a:t> чврстог дозираног облика</a:t>
          </a:r>
          <a:endParaRPr lang="en-US" sz="1800" b="1" kern="1200" dirty="0">
            <a:solidFill>
              <a:sysClr val="windowText" lastClr="000000">
                <a:hueOff val="0"/>
                <a:satOff val="0"/>
                <a:lumOff val="0"/>
                <a:alphaOff val="0"/>
              </a:sysClr>
            </a:solidFill>
            <a:latin typeface="Times New Roman" pitchFamily="18" charset="0"/>
            <a:ea typeface="+mn-ea"/>
            <a:cs typeface="Times New Roman" pitchFamily="18" charset="0"/>
          </a:endParaRPr>
        </a:p>
      </dsp:txBody>
      <dsp:txXfrm rot="-5400000">
        <a:off x="1034760" y="50669"/>
        <a:ext cx="8976734" cy="867038"/>
      </dsp:txXfrm>
    </dsp:sp>
    <dsp:sp modelId="{00FF695D-F4A0-4A15-96B0-99A57E8B28C3}">
      <dsp:nvSpPr>
        <dsp:cNvPr id="0" name=""/>
        <dsp:cNvSpPr/>
      </dsp:nvSpPr>
      <dsp:spPr>
        <a:xfrm rot="5400000">
          <a:off x="-221734" y="1508269"/>
          <a:ext cx="1478229" cy="1034760"/>
        </a:xfrm>
        <a:prstGeom prst="chevron">
          <a:avLst/>
        </a:prstGeom>
        <a:gradFill rotWithShape="0">
          <a:gsLst>
            <a:gs pos="0">
              <a:srgbClr val="8064A2">
                <a:shade val="80000"/>
                <a:hueOff val="-88279"/>
                <a:satOff val="-2183"/>
                <a:lumOff val="12494"/>
                <a:alphaOff val="0"/>
                <a:shade val="51000"/>
                <a:satMod val="130000"/>
              </a:srgbClr>
            </a:gs>
            <a:gs pos="80000">
              <a:srgbClr val="8064A2">
                <a:shade val="80000"/>
                <a:hueOff val="-88279"/>
                <a:satOff val="-2183"/>
                <a:lumOff val="12494"/>
                <a:alphaOff val="0"/>
                <a:shade val="93000"/>
                <a:satMod val="130000"/>
              </a:srgbClr>
            </a:gs>
            <a:gs pos="100000">
              <a:srgbClr val="8064A2">
                <a:shade val="80000"/>
                <a:hueOff val="-88279"/>
                <a:satOff val="-2183"/>
                <a:lumOff val="12494"/>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sr-Cyrl-RS" sz="3000" kern="1200" dirty="0">
              <a:solidFill>
                <a:sysClr val="window" lastClr="FFFFFF"/>
              </a:solidFill>
              <a:latin typeface="Times New Roman" pitchFamily="18" charset="0"/>
              <a:ea typeface="+mn-ea"/>
              <a:cs typeface="Times New Roman" pitchFamily="18" charset="0"/>
            </a:rPr>
            <a:t>2.</a:t>
          </a:r>
          <a:endParaRPr lang="en-US" sz="3000" kern="1200" dirty="0">
            <a:solidFill>
              <a:sysClr val="window" lastClr="FFFFFF"/>
            </a:solidFill>
            <a:latin typeface="Times New Roman" pitchFamily="18" charset="0"/>
            <a:ea typeface="+mn-ea"/>
            <a:cs typeface="Times New Roman" pitchFamily="18" charset="0"/>
          </a:endParaRPr>
        </a:p>
      </dsp:txBody>
      <dsp:txXfrm rot="-5400000">
        <a:off x="1" y="1803914"/>
        <a:ext cx="1034760" cy="443469"/>
      </dsp:txXfrm>
    </dsp:sp>
    <dsp:sp modelId="{DA934D76-2FAA-4D93-9005-3A8FC7E855B3}">
      <dsp:nvSpPr>
        <dsp:cNvPr id="0" name=""/>
        <dsp:cNvSpPr/>
      </dsp:nvSpPr>
      <dsp:spPr>
        <a:xfrm rot="5400000">
          <a:off x="5066155" y="-2744859"/>
          <a:ext cx="960848" cy="9023639"/>
        </a:xfrm>
        <a:prstGeom prst="round2SameRect">
          <a:avLst/>
        </a:prstGeom>
        <a:solidFill>
          <a:sysClr val="window" lastClr="FFFFFF">
            <a:alpha val="90000"/>
            <a:hueOff val="0"/>
            <a:satOff val="0"/>
            <a:lumOff val="0"/>
            <a:alphaOff val="0"/>
          </a:sysClr>
        </a:solidFill>
        <a:ln w="9525" cap="flat" cmpd="sng" algn="ctr">
          <a:solidFill>
            <a:srgbClr val="8064A2">
              <a:shade val="80000"/>
              <a:hueOff val="-88279"/>
              <a:satOff val="-2183"/>
              <a:lumOff val="12494"/>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sr-Cyrl-RS" sz="1800" b="1" kern="1200" dirty="0">
              <a:solidFill>
                <a:sysClr val="windowText" lastClr="000000">
                  <a:hueOff val="0"/>
                  <a:satOff val="0"/>
                  <a:lumOff val="0"/>
                  <a:alphaOff val="0"/>
                </a:sysClr>
              </a:solidFill>
              <a:latin typeface="Times New Roman" pitchFamily="18" charset="0"/>
              <a:ea typeface="+mn-ea"/>
              <a:cs typeface="Times New Roman" pitchFamily="18" charset="0"/>
            </a:rPr>
            <a:t>Ослобађање и растварање лека -  </a:t>
          </a:r>
          <a:r>
            <a:rPr lang="sr-Cyrl-RS" sz="1800" b="1" kern="1200" dirty="0">
              <a:solidFill>
                <a:srgbClr val="FF0000"/>
              </a:solidFill>
              <a:latin typeface="Times New Roman" pitchFamily="18" charset="0"/>
              <a:ea typeface="+mn-ea"/>
              <a:cs typeface="Times New Roman" pitchFamily="18" charset="0"/>
            </a:rPr>
            <a:t>лек</a:t>
          </a:r>
          <a:r>
            <a:rPr lang="sr-Cyrl-RS" sz="1800" b="1" kern="1200" dirty="0">
              <a:solidFill>
                <a:sysClr val="windowText" lastClr="000000">
                  <a:hueOff val="0"/>
                  <a:satOff val="0"/>
                  <a:lumOff val="0"/>
                  <a:alphaOff val="0"/>
                </a:sysClr>
              </a:solidFill>
              <a:latin typeface="Times New Roman" pitchFamily="18" charset="0"/>
              <a:ea typeface="+mn-ea"/>
              <a:cs typeface="Times New Roman" pitchFamily="18" charset="0"/>
            </a:rPr>
            <a:t> </a:t>
          </a:r>
          <a:r>
            <a:rPr lang="sr-Cyrl-RS" sz="1800" b="1" kern="1200" dirty="0">
              <a:solidFill>
                <a:srgbClr val="FF0000"/>
              </a:solidFill>
              <a:latin typeface="Times New Roman" pitchFamily="18" charset="0"/>
              <a:ea typeface="+mn-ea"/>
              <a:cs typeface="Times New Roman" pitchFamily="18" charset="0"/>
            </a:rPr>
            <a:t>у раствору</a:t>
          </a:r>
          <a:endParaRPr lang="en-US" sz="1800" b="1" kern="1200" dirty="0">
            <a:solidFill>
              <a:srgbClr val="FF0000"/>
            </a:solidFill>
            <a:latin typeface="Times New Roman" pitchFamily="18" charset="0"/>
            <a:ea typeface="+mn-ea"/>
            <a:cs typeface="Times New Roman" pitchFamily="18" charset="0"/>
          </a:endParaRPr>
        </a:p>
      </dsp:txBody>
      <dsp:txXfrm rot="-5400000">
        <a:off x="1034760" y="1333441"/>
        <a:ext cx="8976734" cy="867038"/>
      </dsp:txXfrm>
    </dsp:sp>
    <dsp:sp modelId="{C2340BC4-E26C-44FC-969C-910746C5CE07}">
      <dsp:nvSpPr>
        <dsp:cNvPr id="0" name=""/>
        <dsp:cNvSpPr/>
      </dsp:nvSpPr>
      <dsp:spPr>
        <a:xfrm rot="5400000">
          <a:off x="-221734" y="2791041"/>
          <a:ext cx="1478229" cy="1034760"/>
        </a:xfrm>
        <a:prstGeom prst="chevron">
          <a:avLst/>
        </a:prstGeom>
        <a:gradFill rotWithShape="0">
          <a:gsLst>
            <a:gs pos="0">
              <a:srgbClr val="8064A2">
                <a:shade val="80000"/>
                <a:hueOff val="-176558"/>
                <a:satOff val="-4365"/>
                <a:lumOff val="24988"/>
                <a:alphaOff val="0"/>
                <a:shade val="51000"/>
                <a:satMod val="130000"/>
              </a:srgbClr>
            </a:gs>
            <a:gs pos="80000">
              <a:srgbClr val="8064A2">
                <a:shade val="80000"/>
                <a:hueOff val="-176558"/>
                <a:satOff val="-4365"/>
                <a:lumOff val="24988"/>
                <a:alphaOff val="0"/>
                <a:shade val="93000"/>
                <a:satMod val="130000"/>
              </a:srgbClr>
            </a:gs>
            <a:gs pos="100000">
              <a:srgbClr val="8064A2">
                <a:shade val="80000"/>
                <a:hueOff val="-176558"/>
                <a:satOff val="-4365"/>
                <a:lumOff val="2498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sr-Cyrl-RS" sz="3200" kern="1200" dirty="0">
              <a:solidFill>
                <a:sysClr val="window" lastClr="FFFFFF"/>
              </a:solidFill>
              <a:latin typeface="Times New Roman" pitchFamily="18" charset="0"/>
              <a:ea typeface="+mn-ea"/>
              <a:cs typeface="Times New Roman" pitchFamily="18" charset="0"/>
            </a:rPr>
            <a:t>3.</a:t>
          </a:r>
          <a:endParaRPr lang="en-US" sz="3200" kern="1200" dirty="0">
            <a:solidFill>
              <a:sysClr val="window" lastClr="FFFFFF"/>
            </a:solidFill>
            <a:latin typeface="Times New Roman" pitchFamily="18" charset="0"/>
            <a:ea typeface="+mn-ea"/>
            <a:cs typeface="Times New Roman" pitchFamily="18" charset="0"/>
          </a:endParaRPr>
        </a:p>
      </dsp:txBody>
      <dsp:txXfrm rot="-5400000">
        <a:off x="1" y="3086686"/>
        <a:ext cx="1034760" cy="443469"/>
      </dsp:txXfrm>
    </dsp:sp>
    <dsp:sp modelId="{0121220B-F71E-4579-832C-81EC88ECFED5}">
      <dsp:nvSpPr>
        <dsp:cNvPr id="0" name=""/>
        <dsp:cNvSpPr/>
      </dsp:nvSpPr>
      <dsp:spPr>
        <a:xfrm rot="5400000">
          <a:off x="5065812" y="-1561586"/>
          <a:ext cx="961354" cy="9023639"/>
        </a:xfrm>
        <a:prstGeom prst="round2SameRect">
          <a:avLst/>
        </a:prstGeom>
        <a:solidFill>
          <a:sysClr val="window" lastClr="FFFFFF">
            <a:alpha val="90000"/>
            <a:hueOff val="0"/>
            <a:satOff val="0"/>
            <a:lumOff val="0"/>
            <a:alphaOff val="0"/>
          </a:sysClr>
        </a:solidFill>
        <a:ln w="9525" cap="flat" cmpd="sng" algn="ctr">
          <a:solidFill>
            <a:srgbClr val="8064A2">
              <a:shade val="80000"/>
              <a:hueOff val="-176558"/>
              <a:satOff val="-4365"/>
              <a:lumOff val="24988"/>
              <a:alphaOff val="0"/>
            </a:srgb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ysClr val="window" lastClr="FFFFFF"/>
          </a:contourClr>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a:solidFill>
                <a:sysClr val="windowText" lastClr="000000">
                  <a:hueOff val="0"/>
                  <a:satOff val="0"/>
                  <a:lumOff val="0"/>
                  <a:alphaOff val="0"/>
                </a:sysClr>
              </a:solidFill>
              <a:latin typeface="Times New Roman" pitchFamily="18" charset="0"/>
              <a:ea typeface="+mn-ea"/>
              <a:cs typeface="Times New Roman" pitchFamily="18" charset="0"/>
            </a:rPr>
            <a:t>T</a:t>
          </a:r>
          <a:r>
            <a:rPr lang="sr-Cyrl-RS" sz="1800" b="1" kern="1200" dirty="0">
              <a:solidFill>
                <a:sysClr val="windowText" lastClr="000000">
                  <a:hueOff val="0"/>
                  <a:satOff val="0"/>
                  <a:lumOff val="0"/>
                  <a:alphaOff val="0"/>
                </a:sysClr>
              </a:solidFill>
              <a:latin typeface="Times New Roman" pitchFamily="18" charset="0"/>
              <a:ea typeface="+mn-ea"/>
              <a:cs typeface="Times New Roman" pitchFamily="18" charset="0"/>
            </a:rPr>
            <a:t>ранспорт кроз ћелијску мембрану - </a:t>
          </a:r>
          <a:r>
            <a:rPr lang="sr-Cyrl-RS" sz="1800" b="1" kern="1200" dirty="0">
              <a:solidFill>
                <a:srgbClr val="FF0000"/>
              </a:solidFill>
              <a:latin typeface="Times New Roman" pitchFamily="18" charset="0"/>
              <a:ea typeface="+mn-ea"/>
              <a:cs typeface="Times New Roman" pitchFamily="18" charset="0"/>
            </a:rPr>
            <a:t>апсорпција</a:t>
          </a:r>
          <a:endParaRPr lang="en-US" sz="1800" b="1" kern="1200" dirty="0">
            <a:solidFill>
              <a:srgbClr val="FF0000"/>
            </a:solidFill>
            <a:latin typeface="Times New Roman" pitchFamily="18" charset="0"/>
            <a:ea typeface="+mn-ea"/>
            <a:cs typeface="Times New Roman" pitchFamily="18" charset="0"/>
          </a:endParaRPr>
        </a:p>
      </dsp:txBody>
      <dsp:txXfrm rot="-5400000">
        <a:off x="1034670" y="2516485"/>
        <a:ext cx="8976710" cy="8674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B99AC-532F-4293-90EE-57096DA17C5C}">
      <dsp:nvSpPr>
        <dsp:cNvPr id="0" name=""/>
        <dsp:cNvSpPr/>
      </dsp:nvSpPr>
      <dsp:spPr>
        <a:xfrm rot="16200000">
          <a:off x="-842226" y="844606"/>
          <a:ext cx="3978275" cy="2289062"/>
        </a:xfrm>
        <a:prstGeom prst="flowChartManualOperation">
          <a:avLst/>
        </a:prstGeom>
        <a:blipFill rotWithShape="0">
          <a:blip xmlns:r="http://schemas.openxmlformats.org/officeDocument/2006/relationships" r:embed="rId1">
            <a:duotone>
              <a:schemeClr val="accent1">
                <a:hueOff val="0"/>
                <a:satOff val="0"/>
                <a:lumOff val="0"/>
                <a:alphaOff val="0"/>
                <a:tint val="70000"/>
                <a:shade val="63000"/>
              </a:schemeClr>
              <a:schemeClr val="accent1">
                <a:hueOff val="0"/>
                <a:satOff val="0"/>
                <a:lumOff val="0"/>
                <a:alphaOff val="0"/>
                <a:tint val="10000"/>
                <a:satMod val="150000"/>
              </a:schemeClr>
            </a:duotone>
          </a:blip>
          <a:tile tx="0" ty="0" sx="60000" sy="59000" flip="none" algn="tl"/>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6711" bIns="0" numCol="1" spcCol="1270" anchor="t" anchorCtr="0">
          <a:noAutofit/>
        </a:bodyPr>
        <a:lstStyle/>
        <a:p>
          <a:pPr lvl="0" algn="l" defTabSz="1244600">
            <a:lnSpc>
              <a:spcPct val="90000"/>
            </a:lnSpc>
            <a:spcBef>
              <a:spcPct val="0"/>
            </a:spcBef>
            <a:spcAft>
              <a:spcPct val="35000"/>
            </a:spcAft>
          </a:pPr>
          <a:r>
            <a:rPr lang="sr-Cyrl-RS" sz="2800" kern="1200" dirty="0"/>
            <a:t>Прва фаза:</a:t>
          </a:r>
          <a:endParaRPr lang="en-US" sz="2800" kern="1200" dirty="0"/>
        </a:p>
        <a:p>
          <a:pPr marL="228600" lvl="1" indent="-228600" algn="l" defTabSz="977900">
            <a:lnSpc>
              <a:spcPct val="90000"/>
            </a:lnSpc>
            <a:spcBef>
              <a:spcPct val="0"/>
            </a:spcBef>
            <a:spcAft>
              <a:spcPct val="15000"/>
            </a:spcAft>
            <a:buChar char="••"/>
          </a:pPr>
          <a:r>
            <a:rPr lang="en-US" sz="2200" kern="1200" dirty="0" err="1"/>
            <a:t>распадања</a:t>
          </a:r>
          <a:r>
            <a:rPr lang="en-US" sz="2200" kern="1200" dirty="0"/>
            <a:t> </a:t>
          </a:r>
          <a:r>
            <a:rPr lang="en-US" sz="2200" kern="1200" dirty="0" err="1"/>
            <a:t>на</a:t>
          </a:r>
          <a:r>
            <a:rPr lang="en-US" sz="2200" kern="1200" dirty="0"/>
            <a:t> </a:t>
          </a:r>
          <a:r>
            <a:rPr lang="en-US" sz="2200" kern="1200" dirty="0" err="1"/>
            <a:t>мале</a:t>
          </a:r>
          <a:r>
            <a:rPr lang="en-US" sz="2200" kern="1200" dirty="0"/>
            <a:t> </a:t>
          </a:r>
          <a:r>
            <a:rPr lang="en-US" sz="2200" kern="1200" dirty="0" err="1"/>
            <a:t>грануле</a:t>
          </a:r>
          <a:r>
            <a:rPr lang="en-US" sz="2200" kern="1200" dirty="0"/>
            <a:t> </a:t>
          </a:r>
        </a:p>
      </dsp:txBody>
      <dsp:txXfrm rot="5400000">
        <a:off x="2380" y="795655"/>
        <a:ext cx="2289062" cy="2386965"/>
      </dsp:txXfrm>
    </dsp:sp>
    <dsp:sp modelId="{B8200A20-05F7-4E37-88DA-596BE3198B04}">
      <dsp:nvSpPr>
        <dsp:cNvPr id="0" name=""/>
        <dsp:cNvSpPr/>
      </dsp:nvSpPr>
      <dsp:spPr>
        <a:xfrm rot="16200000">
          <a:off x="1618514" y="844606"/>
          <a:ext cx="3978275" cy="2289062"/>
        </a:xfrm>
        <a:prstGeom prst="flowChartManualOperation">
          <a:avLst/>
        </a:prstGeom>
        <a:blipFill rotWithShape="0">
          <a:blip xmlns:r="http://schemas.openxmlformats.org/officeDocument/2006/relationships" r:embed="rId1">
            <a:duotone>
              <a:schemeClr val="accent1">
                <a:hueOff val="0"/>
                <a:satOff val="0"/>
                <a:lumOff val="0"/>
                <a:alphaOff val="0"/>
                <a:tint val="70000"/>
                <a:shade val="63000"/>
              </a:schemeClr>
              <a:schemeClr val="accent1">
                <a:hueOff val="0"/>
                <a:satOff val="0"/>
                <a:lumOff val="0"/>
                <a:alphaOff val="0"/>
                <a:tint val="10000"/>
                <a:satMod val="150000"/>
              </a:schemeClr>
            </a:duotone>
          </a:blip>
          <a:tile tx="0" ty="0" sx="60000" sy="59000" flip="none" algn="tl"/>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6711" bIns="0" numCol="1" spcCol="1270" anchor="t" anchorCtr="0">
          <a:noAutofit/>
        </a:bodyPr>
        <a:lstStyle/>
        <a:p>
          <a:pPr lvl="0" algn="l" defTabSz="1244600">
            <a:lnSpc>
              <a:spcPct val="90000"/>
            </a:lnSpc>
            <a:spcBef>
              <a:spcPct val="0"/>
            </a:spcBef>
            <a:spcAft>
              <a:spcPct val="35000"/>
            </a:spcAft>
          </a:pPr>
          <a:r>
            <a:rPr lang="sr-Cyrl-RS" sz="2800" kern="1200" dirty="0"/>
            <a:t>Друга фаза:</a:t>
          </a:r>
          <a:endParaRPr lang="en-US" sz="2800" kern="1200" dirty="0"/>
        </a:p>
        <a:p>
          <a:pPr marL="228600" lvl="1" indent="-228600" algn="l" defTabSz="977900">
            <a:lnSpc>
              <a:spcPct val="90000"/>
            </a:lnSpc>
            <a:spcBef>
              <a:spcPct val="0"/>
            </a:spcBef>
            <a:spcAft>
              <a:spcPct val="15000"/>
            </a:spcAft>
            <a:buChar char="••"/>
          </a:pPr>
          <a:r>
            <a:rPr lang="en-US" sz="2200" kern="1200" dirty="0" err="1"/>
            <a:t>деагрегациј</a:t>
          </a:r>
          <a:r>
            <a:rPr lang="sr-Cyrl-RS" sz="2200" kern="1200" dirty="0"/>
            <a:t>а</a:t>
          </a:r>
          <a:endParaRPr lang="en-US" sz="2200" kern="1200" dirty="0"/>
        </a:p>
        <a:p>
          <a:pPr marL="228600" lvl="1" indent="-228600" algn="l" defTabSz="977900">
            <a:lnSpc>
              <a:spcPct val="90000"/>
            </a:lnSpc>
            <a:spcBef>
              <a:spcPct val="0"/>
            </a:spcBef>
            <a:spcAft>
              <a:spcPct val="15000"/>
            </a:spcAft>
            <a:buChar char="••"/>
          </a:pPr>
          <a:r>
            <a:rPr lang="en-US" sz="2200" kern="1200" dirty="0" err="1"/>
            <a:t>уситњавања</a:t>
          </a:r>
          <a:r>
            <a:rPr lang="en-US" sz="2200" kern="1200" dirty="0"/>
            <a:t> </a:t>
          </a:r>
          <a:r>
            <a:rPr lang="en-US" sz="2200" kern="1200" dirty="0" err="1"/>
            <a:t>до</a:t>
          </a:r>
          <a:r>
            <a:rPr lang="en-US" sz="2200" kern="1200" dirty="0"/>
            <a:t> </a:t>
          </a:r>
          <a:r>
            <a:rPr lang="en-US" sz="2200" kern="1200" dirty="0" err="1"/>
            <a:t>још</a:t>
          </a:r>
          <a:r>
            <a:rPr lang="en-US" sz="2200" kern="1200" dirty="0"/>
            <a:t> </a:t>
          </a:r>
          <a:r>
            <a:rPr lang="en-US" sz="2200" kern="1200" dirty="0" err="1"/>
            <a:t>ситнијих</a:t>
          </a:r>
          <a:r>
            <a:rPr lang="en-US" sz="2200" kern="1200" dirty="0"/>
            <a:t> </a:t>
          </a:r>
          <a:r>
            <a:rPr lang="en-US" sz="2200" kern="1200" dirty="0" err="1"/>
            <a:t>честица</a:t>
          </a:r>
          <a:endParaRPr lang="en-US" sz="2200" kern="1200" dirty="0"/>
        </a:p>
      </dsp:txBody>
      <dsp:txXfrm rot="5400000">
        <a:off x="2463120" y="795655"/>
        <a:ext cx="2289062" cy="238696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9/1/2022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9/1/2022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9/1/2022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9/1/2022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9/1/2022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9/1/2022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9/1/2022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9/1/2022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9/1/2022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9/1/2022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9/1/2022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9/1/2022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239A5-7E09-4AA2-8ABE-0A1C7D88AB2C}"/>
              </a:ext>
            </a:extLst>
          </p:cNvPr>
          <p:cNvSpPr>
            <a:spLocks noGrp="1"/>
          </p:cNvSpPr>
          <p:nvPr>
            <p:ph type="ctrTitle"/>
          </p:nvPr>
        </p:nvSpPr>
        <p:spPr/>
        <p:txBody>
          <a:bodyPr/>
          <a:lstStyle/>
          <a:p>
            <a:pPr algn="ctr"/>
            <a:r>
              <a:rPr lang="sr-Cyrl-RS" sz="4000" dirty="0"/>
              <a:t>ОРАЛНа ПРИМЕНА  ЛЕКОВА. ФАКТОРИ КОЈИ УТИЧУ НА ОСЛОБАЂАЊЕ И АПСОРПЦИЈУ ЛЕКовА ИЗ ОРАЛНИХ ЛЕКОВИТИХ ОБЛИКА</a:t>
            </a:r>
            <a:endParaRPr lang="en-US" sz="4000" dirty="0"/>
          </a:p>
        </p:txBody>
      </p:sp>
      <p:sp>
        <p:nvSpPr>
          <p:cNvPr id="3" name="Subtitle 2">
            <a:extLst>
              <a:ext uri="{FF2B5EF4-FFF2-40B4-BE49-F238E27FC236}">
                <a16:creationId xmlns:a16="http://schemas.microsoft.com/office/drawing/2014/main" id="{FF840F58-7BAA-4871-82B5-21FED28849DA}"/>
              </a:ext>
            </a:extLst>
          </p:cNvPr>
          <p:cNvSpPr>
            <a:spLocks noGrp="1"/>
          </p:cNvSpPr>
          <p:nvPr>
            <p:ph type="subTitle" idx="1"/>
          </p:nvPr>
        </p:nvSpPr>
        <p:spPr>
          <a:xfrm>
            <a:off x="1069847" y="4389119"/>
            <a:ext cx="8594269" cy="2355629"/>
          </a:xfrm>
        </p:spPr>
        <p:txBody>
          <a:bodyPr/>
          <a:lstStyle/>
          <a:p>
            <a:pPr algn="ctr"/>
            <a:r>
              <a:rPr lang="az-Cyrl-AZ" b="1" dirty="0">
                <a:latin typeface="Cambria" pitchFamily="18" charset="0"/>
                <a:cs typeface="Arial" pitchFamily="34" charset="0"/>
              </a:rPr>
              <a:t>Биофармација</a:t>
            </a:r>
            <a:r>
              <a:rPr lang="fi-FI" b="1" dirty="0">
                <a:latin typeface="Cambria" pitchFamily="18" charset="0"/>
                <a:cs typeface="Arial" pitchFamily="34" charset="0"/>
              </a:rPr>
              <a:t>- </a:t>
            </a:r>
            <a:r>
              <a:rPr lang="sr-Cyrl-RS" b="1" dirty="0">
                <a:latin typeface="Cambria" pitchFamily="18" charset="0"/>
                <a:cs typeface="Arial" pitchFamily="34" charset="0"/>
              </a:rPr>
              <a:t>Наставна јединица 4</a:t>
            </a:r>
            <a:endParaRPr lang="sr-Cyrl-RS" b="1" dirty="0">
              <a:latin typeface="Cambria" pitchFamily="18" charset="0"/>
            </a:endParaRPr>
          </a:p>
          <a:p>
            <a:pPr algn="ctr"/>
            <a:endParaRPr lang="sr-Cyrl-RS" b="1" dirty="0">
              <a:latin typeface="Cambria" pitchFamily="18" charset="0"/>
            </a:endParaRPr>
          </a:p>
          <a:p>
            <a:pPr algn="ctr"/>
            <a:r>
              <a:rPr lang="sr-Cyrl-RS" sz="2400" dirty="0">
                <a:latin typeface="Cambria" pitchFamily="18" charset="0"/>
                <a:cs typeface="Arial" pitchFamily="34" charset="0"/>
              </a:rPr>
              <a:t>Доц</a:t>
            </a:r>
            <a:r>
              <a:rPr lang="fi-FI" sz="2400" dirty="0">
                <a:latin typeface="Cambria" pitchFamily="18" charset="0"/>
                <a:cs typeface="Arial" pitchFamily="34" charset="0"/>
              </a:rPr>
              <a:t>.</a:t>
            </a:r>
            <a:r>
              <a:rPr lang="sr-Cyrl-RS" sz="2400" dirty="0">
                <a:latin typeface="Cambria" pitchFamily="18" charset="0"/>
                <a:cs typeface="Arial" pitchFamily="34" charset="0"/>
              </a:rPr>
              <a:t> др</a:t>
            </a:r>
            <a:r>
              <a:rPr lang="fi-FI" sz="2400" dirty="0">
                <a:latin typeface="Cambria" pitchFamily="18" charset="0"/>
                <a:cs typeface="Arial" pitchFamily="34" charset="0"/>
              </a:rPr>
              <a:t> </a:t>
            </a:r>
            <a:r>
              <a:rPr lang="sr-Cyrl-RS" sz="2400" dirty="0">
                <a:latin typeface="Cambria" pitchFamily="18" charset="0"/>
                <a:cs typeface="Arial" pitchFamily="34" charset="0"/>
              </a:rPr>
              <a:t>Јована Брадић</a:t>
            </a:r>
            <a:endParaRPr lang="sr-Cyrl-RS" b="1" dirty="0">
              <a:latin typeface="Cambria" pitchFamily="18" charset="0"/>
            </a:endParaRPr>
          </a:p>
          <a:p>
            <a:pPr algn="ctr"/>
            <a:endParaRPr lang="sr-Cyrl-RS" b="1" dirty="0">
              <a:latin typeface="Cambria" pitchFamily="18" charset="0"/>
              <a:cs typeface="Arial" pitchFamily="34" charset="0"/>
            </a:endParaRPr>
          </a:p>
          <a:p>
            <a:pPr algn="ctr"/>
            <a:r>
              <a:rPr lang="sr-Cyrl-RS" i="1" dirty="0"/>
              <a:t> </a:t>
            </a:r>
            <a:r>
              <a:rPr lang="sr-Cyrl-RS" i="1" dirty="0">
                <a:latin typeface="Cambria" pitchFamily="18" charset="0"/>
              </a:rPr>
              <a:t>20</a:t>
            </a:r>
            <a:r>
              <a:rPr lang="fi-FI" i="1" smtClean="0">
                <a:latin typeface="Cambria" pitchFamily="18" charset="0"/>
              </a:rPr>
              <a:t>22</a:t>
            </a:r>
            <a:r>
              <a:rPr lang="sr-Cyrl-RS" i="1" smtClean="0">
                <a:latin typeface="Cambria" pitchFamily="18" charset="0"/>
              </a:rPr>
              <a:t>. </a:t>
            </a:r>
            <a:r>
              <a:rPr lang="sr-Cyrl-RS" i="1" dirty="0">
                <a:latin typeface="Cambria" pitchFamily="18" charset="0"/>
              </a:rPr>
              <a:t>год, Крагујевац</a:t>
            </a:r>
            <a:endParaRPr lang="en-US" i="1" baseline="30000" dirty="0">
              <a:latin typeface="Cambria" pitchFamily="18" charset="0"/>
            </a:endParaRPr>
          </a:p>
          <a:p>
            <a:pPr algn="ctr"/>
            <a:endParaRPr lang="en-US" b="1" dirty="0">
              <a:latin typeface="Cambria" pitchFamily="18" charset="0"/>
              <a:cs typeface="Arial" pitchFamily="34" charset="0"/>
            </a:endParaRPr>
          </a:p>
          <a:p>
            <a:endParaRPr lang="en-US" dirty="0"/>
          </a:p>
        </p:txBody>
      </p:sp>
      <p:pic>
        <p:nvPicPr>
          <p:cNvPr id="5" name="Picture 9">
            <a:extLst>
              <a:ext uri="{FF2B5EF4-FFF2-40B4-BE49-F238E27FC236}">
                <a16:creationId xmlns:a16="http://schemas.microsoft.com/office/drawing/2014/main" id="{25804AA9-28C9-4643-80DB-9922164A4E55}"/>
              </a:ext>
            </a:extLst>
          </p:cNvPr>
          <p:cNvPicPr>
            <a:picLocks noChangeAspect="1" noChangeArrowheads="1"/>
          </p:cNvPicPr>
          <p:nvPr/>
        </p:nvPicPr>
        <p:blipFill>
          <a:blip r:embed="rId2" cstate="print"/>
          <a:srcRect/>
          <a:stretch>
            <a:fillRect/>
          </a:stretch>
        </p:blipFill>
        <p:spPr bwMode="auto">
          <a:xfrm>
            <a:off x="4674612" y="38836"/>
            <a:ext cx="1690688" cy="1338516"/>
          </a:xfrm>
          <a:prstGeom prst="rect">
            <a:avLst/>
          </a:prstGeom>
          <a:noFill/>
          <a:ln w="9525">
            <a:noFill/>
            <a:miter lim="800000"/>
            <a:headEnd/>
            <a:tailEnd/>
          </a:ln>
        </p:spPr>
      </p:pic>
      <p:sp>
        <p:nvSpPr>
          <p:cNvPr id="6" name="Title 1">
            <a:extLst>
              <a:ext uri="{FF2B5EF4-FFF2-40B4-BE49-F238E27FC236}">
                <a16:creationId xmlns:a16="http://schemas.microsoft.com/office/drawing/2014/main" id="{F371C15A-FD92-4A60-8FD6-B293EAD05566}"/>
              </a:ext>
            </a:extLst>
          </p:cNvPr>
          <p:cNvSpPr txBox="1">
            <a:spLocks/>
          </p:cNvSpPr>
          <p:nvPr/>
        </p:nvSpPr>
        <p:spPr>
          <a:xfrm>
            <a:off x="1700868" y="1377352"/>
            <a:ext cx="7772400" cy="561322"/>
          </a:xfrm>
          <a:prstGeom prst="rect">
            <a:avLst/>
          </a:prstGeom>
        </p:spPr>
        <p:txBody>
          <a:bodyPr vert="horz" lIns="91440" tIns="45720" rIns="91440" bIns="45720" rtlCol="0" anchor="ctr">
            <a:normAutofit fontScale="97500"/>
          </a:bodyPr>
          <a:lstStyle>
            <a:lvl1pPr algn="l" defTabSz="914400" rtl="0" eaLnBrk="1" latinLnBrk="0" hangingPunct="1">
              <a:lnSpc>
                <a:spcPct val="80000"/>
              </a:lnSpc>
              <a:spcBef>
                <a:spcPct val="0"/>
              </a:spcBef>
              <a:buNone/>
              <a:defRPr sz="9600" kern="1200" cap="all" baseline="0">
                <a:blipFill dpi="0" rotWithShape="1">
                  <a:blip r:embed="rId3"/>
                  <a:srcRect/>
                  <a:tile tx="6350" ty="-127000" sx="65000" sy="64000" flip="none" algn="tl"/>
                </a:blipFill>
                <a:latin typeface="+mj-lt"/>
                <a:ea typeface="+mj-ea"/>
                <a:cs typeface="+mj-cs"/>
              </a:defRPr>
            </a:lvl1pPr>
          </a:lstStyle>
          <a:p>
            <a:pPr algn="ctr">
              <a:defRPr/>
            </a:pPr>
            <a:r>
              <a:rPr lang="sr-Cyrl-RS" sz="1600" b="1" dirty="0">
                <a:solidFill>
                  <a:schemeClr val="tx1"/>
                </a:solidFill>
                <a:latin typeface="Cambria" pitchFamily="18" charset="0"/>
                <a:cs typeface="Arial" pitchFamily="34" charset="0"/>
              </a:rPr>
              <a:t>Универзитет у Крагујевцу</a:t>
            </a:r>
            <a:r>
              <a:rPr lang="en-US" sz="1600" b="1" dirty="0">
                <a:solidFill>
                  <a:schemeClr val="tx1"/>
                </a:solidFill>
                <a:latin typeface="Cambria" pitchFamily="18" charset="0"/>
                <a:cs typeface="Arial" pitchFamily="34" charset="0"/>
              </a:rPr>
              <a:t/>
            </a:r>
            <a:br>
              <a:rPr lang="en-US" sz="1600" b="1" dirty="0">
                <a:solidFill>
                  <a:schemeClr val="tx1"/>
                </a:solidFill>
                <a:latin typeface="Cambria" pitchFamily="18" charset="0"/>
                <a:cs typeface="Arial" pitchFamily="34" charset="0"/>
              </a:rPr>
            </a:br>
            <a:r>
              <a:rPr lang="sr-Cyrl-RS" sz="1600" b="1" dirty="0">
                <a:solidFill>
                  <a:schemeClr val="tx1"/>
                </a:solidFill>
                <a:latin typeface="Cambria" pitchFamily="18" charset="0"/>
                <a:cs typeface="Arial" pitchFamily="34" charset="0"/>
              </a:rPr>
              <a:t>Факултет медицинских наука</a:t>
            </a:r>
            <a:endParaRPr lang="en-US" sz="1600" b="1" dirty="0">
              <a:solidFill>
                <a:schemeClr val="tx1"/>
              </a:solidFill>
              <a:latin typeface="Cambria" pitchFamily="18" charset="0"/>
              <a:cs typeface="Arial" pitchFamily="34" charset="0"/>
            </a:endParaRPr>
          </a:p>
        </p:txBody>
      </p:sp>
    </p:spTree>
    <p:extLst>
      <p:ext uri="{BB962C8B-B14F-4D97-AF65-F5344CB8AC3E}">
        <p14:creationId xmlns:p14="http://schemas.microsoft.com/office/powerpoint/2010/main" val="1801489423"/>
      </p:ext>
    </p:extLst>
  </p:cSld>
  <p:clrMapOvr>
    <a:masterClrMapping/>
  </p:clrMapOvr>
  <mc:AlternateContent xmlns:mc="http://schemas.openxmlformats.org/markup-compatibility/2006" xmlns:p14="http://schemas.microsoft.com/office/powerpoint/2010/main">
    <mc:Choice Requires="p14">
      <p:transition spd="slow" p14:dur="2000" advTm="17004"/>
    </mc:Choice>
    <mc:Fallback xmlns="">
      <p:transition spd="slow" advTm="17004"/>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A2FFFAD-EC21-465B-BBDB-E70DB918C05B}"/>
              </a:ext>
            </a:extLst>
          </p:cNvPr>
          <p:cNvSpPr>
            <a:spLocks noGrp="1"/>
          </p:cNvSpPr>
          <p:nvPr>
            <p:ph idx="1"/>
          </p:nvPr>
        </p:nvSpPr>
        <p:spPr>
          <a:xfrm>
            <a:off x="1069848" y="553673"/>
            <a:ext cx="10058400" cy="6182687"/>
          </a:xfrm>
        </p:spPr>
        <p:txBody>
          <a:bodyPr>
            <a:normAutofit/>
          </a:bodyPr>
          <a:lstStyle/>
          <a:p>
            <a:r>
              <a:rPr lang="ru-RU" b="1" dirty="0"/>
              <a:t>Жучне соли</a:t>
            </a:r>
          </a:p>
          <a:p>
            <a:pPr lvl="1"/>
            <a:r>
              <a:rPr lang="ru-RU" dirty="0"/>
              <a:t>Растворљивост слабо растворних - побољшана захваљујући присусту жучних соли </a:t>
            </a:r>
          </a:p>
          <a:p>
            <a:pPr lvl="1"/>
            <a:r>
              <a:rPr lang="ru-RU" dirty="0"/>
              <a:t>побољшање биолошке расположивости, повећање пермеабилности кроз ћелијску мембрану или олакшаног пролаза кроз водене поре у мембрани </a:t>
            </a:r>
          </a:p>
          <a:p>
            <a:pPr lvl="1"/>
            <a:r>
              <a:rPr lang="ru-RU" dirty="0"/>
              <a:t>нпр. натријум таурохолат и хидрокортизон, триамцинолон, бетаметазон, дексаметазон и даназол </a:t>
            </a:r>
          </a:p>
          <a:p>
            <a:pPr lvl="1"/>
            <a:endParaRPr lang="ru-RU" b="1" dirty="0"/>
          </a:p>
          <a:p>
            <a:pPr lvl="1"/>
            <a:endParaRPr lang="ru-RU" b="1" dirty="0"/>
          </a:p>
          <a:p>
            <a:r>
              <a:rPr lang="ru-RU" b="1" dirty="0"/>
              <a:t>Пражњење желуца и време цревног транзита</a:t>
            </a:r>
          </a:p>
          <a:p>
            <a:pPr lvl="1"/>
            <a:r>
              <a:rPr lang="ru-RU" dirty="0"/>
              <a:t>Одложено пражњење желуца ће продужити време за које би лек требало да се апсорбује, што одлаже почетак деловања лека.  </a:t>
            </a:r>
          </a:p>
          <a:p>
            <a:pPr lvl="1"/>
            <a:r>
              <a:rPr lang="ru-RU" dirty="0"/>
              <a:t>На пражњење желуца могу утицати: количина, састав, температура и вискозитет хране, гастроинтестинална pH, електролити,осмотски притисак, емоционално стање пацијента и присуство коморбидитета може изменити пражњење желуца, примена масне хране </a:t>
            </a:r>
          </a:p>
          <a:p>
            <a:pPr lvl="1"/>
            <a:r>
              <a:rPr lang="ru-RU" dirty="0"/>
              <a:t>Време цревног транзита одражава се на период задржавања лека на месту апсорпције.</a:t>
            </a:r>
          </a:p>
          <a:p>
            <a:pPr lvl="1"/>
            <a:r>
              <a:rPr lang="sr-Cyrl-RS" dirty="0"/>
              <a:t>Метформин</a:t>
            </a:r>
          </a:p>
          <a:p>
            <a:pPr lvl="1"/>
            <a:r>
              <a:rPr lang="sr-Cyrl-RS" dirty="0"/>
              <a:t>Пеницилин </a:t>
            </a:r>
            <a:endParaRPr lang="en-US" dirty="0"/>
          </a:p>
        </p:txBody>
      </p:sp>
    </p:spTree>
    <p:extLst>
      <p:ext uri="{BB962C8B-B14F-4D97-AF65-F5344CB8AC3E}">
        <p14:creationId xmlns:p14="http://schemas.microsoft.com/office/powerpoint/2010/main" val="2157750765"/>
      </p:ext>
    </p:extLst>
  </p:cSld>
  <p:clrMapOvr>
    <a:masterClrMapping/>
  </p:clrMapOvr>
  <mc:AlternateContent xmlns:mc="http://schemas.openxmlformats.org/markup-compatibility/2006" xmlns:p14="http://schemas.microsoft.com/office/powerpoint/2010/main">
    <mc:Choice Requires="p14">
      <p:transition spd="slow" p14:dur="2000" advTm="301806"/>
    </mc:Choice>
    <mc:Fallback xmlns="">
      <p:transition spd="slow" advTm="301806"/>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A30F2E-06E7-4A08-B334-41F962827A7C}"/>
              </a:ext>
            </a:extLst>
          </p:cNvPr>
          <p:cNvSpPr>
            <a:spLocks noGrp="1"/>
          </p:cNvSpPr>
          <p:nvPr>
            <p:ph idx="1"/>
          </p:nvPr>
        </p:nvSpPr>
        <p:spPr>
          <a:xfrm>
            <a:off x="1069848" y="562062"/>
            <a:ext cx="10058400" cy="5610138"/>
          </a:xfrm>
        </p:spPr>
        <p:txBody>
          <a:bodyPr>
            <a:normAutofit/>
          </a:bodyPr>
          <a:lstStyle/>
          <a:p>
            <a:r>
              <a:rPr lang="ru-RU" b="1" dirty="0"/>
              <a:t>Гастроинтестинална pH вредност и луминални ензими</a:t>
            </a:r>
          </a:p>
          <a:p>
            <a:pPr lvl="1"/>
            <a:r>
              <a:rPr lang="ru-RU" dirty="0"/>
              <a:t>гастроинтестинална pH вредност може да утиче на апсорпцију лекова у смислу повећања или смањења </a:t>
            </a:r>
          </a:p>
          <a:p>
            <a:pPr lvl="1"/>
            <a:r>
              <a:rPr lang="ru-RU" dirty="0"/>
              <a:t>антибиотик еритромицин и инхибитори протонске пумпе - нестабилни у киселој средини – гастрорезистентне таблете</a:t>
            </a:r>
          </a:p>
          <a:p>
            <a:pPr lvl="1"/>
            <a:r>
              <a:rPr lang="ru-RU" dirty="0"/>
              <a:t>ензими пепсин и протеазе могу разградити лекове протеинске структуре</a:t>
            </a:r>
          </a:p>
          <a:p>
            <a:pPr lvl="1"/>
            <a:r>
              <a:rPr lang="ru-RU" dirty="0"/>
              <a:t>липазе утичу на ослобађање лековитих супстанци из дозираних облика који садрже масне компоненте</a:t>
            </a:r>
          </a:p>
          <a:p>
            <a:pPr lvl="1"/>
            <a:r>
              <a:rPr lang="ru-RU" dirty="0"/>
              <a:t>неке бактерије колона имају способност лучења ензима који могу да бити искоришћени приликом дизајнирања формулације лека - сулфасалазин</a:t>
            </a:r>
          </a:p>
          <a:p>
            <a:pPr lvl="1"/>
            <a:endParaRPr lang="ru-RU" dirty="0"/>
          </a:p>
          <a:p>
            <a:pPr lvl="1"/>
            <a:endParaRPr lang="ru-RU" dirty="0"/>
          </a:p>
          <a:p>
            <a:r>
              <a:rPr lang="ru-RU" b="1" dirty="0"/>
              <a:t>Активна екструзија (лек ефлукс пумпе)</a:t>
            </a:r>
          </a:p>
          <a:p>
            <a:pPr lvl="1"/>
            <a:r>
              <a:rPr lang="ru-RU" dirty="0"/>
              <a:t>У туморском ткиву се налазе пумпе које избацују лек из туморских ћелија што значајно умањује ефекат терапије</a:t>
            </a:r>
          </a:p>
          <a:p>
            <a:pPr lvl="1"/>
            <a:r>
              <a:rPr lang="ru-RU" dirty="0"/>
              <a:t>превазилажење – примена носача лекова који инхибирају ове пумпе, што обезбеђује дуже задржавање и акумулацију лека у туморској ћелији. </a:t>
            </a:r>
          </a:p>
          <a:p>
            <a:endParaRPr lang="en-US" dirty="0"/>
          </a:p>
        </p:txBody>
      </p:sp>
    </p:spTree>
    <p:extLst>
      <p:ext uri="{BB962C8B-B14F-4D97-AF65-F5344CB8AC3E}">
        <p14:creationId xmlns:p14="http://schemas.microsoft.com/office/powerpoint/2010/main" val="1171257800"/>
      </p:ext>
    </p:extLst>
  </p:cSld>
  <p:clrMapOvr>
    <a:masterClrMapping/>
  </p:clrMapOvr>
  <mc:AlternateContent xmlns:mc="http://schemas.openxmlformats.org/markup-compatibility/2006" xmlns:p14="http://schemas.microsoft.com/office/powerpoint/2010/main">
    <mc:Choice Requires="p14">
      <p:transition spd="slow" p14:dur="2000" advTm="141724"/>
    </mc:Choice>
    <mc:Fallback xmlns="">
      <p:transition spd="slow" advTm="141724"/>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650E0E-3859-40E9-BAA2-BA8A214DCA4C}"/>
              </a:ext>
            </a:extLst>
          </p:cNvPr>
          <p:cNvSpPr>
            <a:spLocks noGrp="1"/>
          </p:cNvSpPr>
          <p:nvPr>
            <p:ph idx="1"/>
          </p:nvPr>
        </p:nvSpPr>
        <p:spPr>
          <a:xfrm>
            <a:off x="773186" y="184557"/>
            <a:ext cx="10058400" cy="6526635"/>
          </a:xfrm>
        </p:spPr>
        <p:txBody>
          <a:bodyPr>
            <a:normAutofit/>
          </a:bodyPr>
          <a:lstStyle/>
          <a:p>
            <a:r>
              <a:rPr lang="ru-RU" b="1" dirty="0"/>
              <a:t>Храна</a:t>
            </a:r>
          </a:p>
          <a:p>
            <a:pPr lvl="1"/>
            <a:r>
              <a:rPr lang="ru-RU" dirty="0"/>
              <a:t>Сварена храна садржи амино киселине и масне киселине које могу да утичу на промену pH вредности и растворљивости лекова</a:t>
            </a:r>
          </a:p>
          <a:p>
            <a:pPr lvl="1"/>
            <a:r>
              <a:rPr lang="ru-RU" dirty="0"/>
              <a:t> Храна утиче на неколико нивоа када је реч о биорасположивости орално примењеног лека: одлаже пражњења желуца, стимулише жучни ток, мења pH вредност у ГИТ, мења луминални метаболизм, гради комплекс са лековитом супстанцом. </a:t>
            </a:r>
          </a:p>
          <a:p>
            <a:pPr lvl="1"/>
            <a:r>
              <a:rPr lang="ru-RU" dirty="0"/>
              <a:t>На пример апсорпција пеницилина и тетрациклина је смањена када се примене са храном, док је апсорпција гризеофулвина и метазолона повећана уколико се истовремено конзумира храна.</a:t>
            </a:r>
          </a:p>
          <a:p>
            <a:endParaRPr lang="ru-RU" dirty="0"/>
          </a:p>
          <a:p>
            <a:r>
              <a:rPr lang="ru-RU" b="1" dirty="0"/>
              <a:t>Коморбидитети</a:t>
            </a:r>
          </a:p>
          <a:p>
            <a:pPr lvl="1"/>
            <a:r>
              <a:rPr lang="ru-RU" dirty="0"/>
              <a:t>Пацијенти оболели од Паркинсонове болести имају потешкоћа са гутањем и смањен гастроинтестинални мотелитет</a:t>
            </a:r>
          </a:p>
          <a:p>
            <a:pPr lvl="1"/>
            <a:r>
              <a:rPr lang="ru-RU" dirty="0"/>
              <a:t>трициклични антидепресиви или антипсихотици са антихолинергичким нежељеним ефектима смањују мотилитет или доводе до интестиналне опструкције</a:t>
            </a:r>
          </a:p>
          <a:p>
            <a:pPr lvl="1"/>
            <a:r>
              <a:rPr lang="ru-RU" dirty="0"/>
              <a:t>неадекватна продукција желудачне киселине узрокује смањење апсорпције лекова као што су интраконазол, кетоконазол. </a:t>
            </a:r>
          </a:p>
          <a:p>
            <a:pPr lvl="1"/>
            <a:r>
              <a:rPr lang="ru-RU" dirty="0"/>
              <a:t>оболели од ХИВ вируса су подложни гастроинтестиналним променама: повећано време гастричног пражњења, дијареја. </a:t>
            </a:r>
          </a:p>
          <a:p>
            <a:pPr lvl="1"/>
            <a:r>
              <a:rPr lang="ru-RU" dirty="0"/>
              <a:t>Апсорпција фуросемида је смањена код пацијената са конгестивном срчаном инсуфицијенцијом због смањеног мотилитета и интестиналног протока крви.</a:t>
            </a:r>
          </a:p>
          <a:p>
            <a:endParaRPr lang="en-US" dirty="0"/>
          </a:p>
        </p:txBody>
      </p:sp>
    </p:spTree>
    <p:extLst>
      <p:ext uri="{BB962C8B-B14F-4D97-AF65-F5344CB8AC3E}">
        <p14:creationId xmlns:p14="http://schemas.microsoft.com/office/powerpoint/2010/main" val="2133474739"/>
      </p:ext>
    </p:extLst>
  </p:cSld>
  <p:clrMapOvr>
    <a:masterClrMapping/>
  </p:clrMapOvr>
  <mc:AlternateContent xmlns:mc="http://schemas.openxmlformats.org/markup-compatibility/2006" xmlns:p14="http://schemas.microsoft.com/office/powerpoint/2010/main">
    <mc:Choice Requires="p14">
      <p:transition spd="slow" p14:dur="2000" advTm="176689"/>
    </mc:Choice>
    <mc:Fallback xmlns="">
      <p:transition spd="slow" advTm="17668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D28AD-C2A5-4976-ABB0-D010211F24DB}"/>
              </a:ext>
            </a:extLst>
          </p:cNvPr>
          <p:cNvSpPr>
            <a:spLocks noGrp="1"/>
          </p:cNvSpPr>
          <p:nvPr>
            <p:ph type="title"/>
          </p:nvPr>
        </p:nvSpPr>
        <p:spPr>
          <a:xfrm>
            <a:off x="1063752" y="1819656"/>
            <a:ext cx="10058400" cy="1609344"/>
          </a:xfrm>
        </p:spPr>
        <p:txBody>
          <a:bodyPr>
            <a:normAutofit/>
          </a:bodyPr>
          <a:lstStyle/>
          <a:p>
            <a:pPr algn="ctr"/>
            <a:r>
              <a:rPr lang="sr-Cyrl-RS" sz="4400" dirty="0"/>
              <a:t>Фармацеутско-технолошки фактори </a:t>
            </a:r>
            <a:endParaRPr lang="en-US" sz="4400" dirty="0"/>
          </a:p>
        </p:txBody>
      </p:sp>
      <p:sp>
        <p:nvSpPr>
          <p:cNvPr id="5" name="Content Placeholder 4">
            <a:extLst>
              <a:ext uri="{FF2B5EF4-FFF2-40B4-BE49-F238E27FC236}">
                <a16:creationId xmlns:a16="http://schemas.microsoft.com/office/drawing/2014/main" id="{1247A30C-4A16-4C52-9F6B-B19CCCCA6FC2}"/>
              </a:ext>
            </a:extLst>
          </p:cNvPr>
          <p:cNvSpPr>
            <a:spLocks noGrp="1"/>
          </p:cNvSpPr>
          <p:nvPr>
            <p:ph idx="1"/>
          </p:nvPr>
        </p:nvSpPr>
        <p:spPr/>
        <p:txBody>
          <a:bodyPr/>
          <a:lstStyle/>
          <a:p>
            <a:endParaRPr lang="sr-Cyrl-RS" b="1" kern="1800" dirty="0">
              <a:solidFill>
                <a:srgbClr val="FF0000"/>
              </a:solidFill>
              <a:latin typeface="Times New Roman" panose="02020603050405020304" pitchFamily="18" charset="0"/>
              <a:ea typeface="Times New Roman" panose="02020603050405020304" pitchFamily="18" charset="0"/>
            </a:endParaRPr>
          </a:p>
          <a:p>
            <a:endParaRPr lang="sr-Cyrl-RS" b="1" kern="1800" dirty="0">
              <a:solidFill>
                <a:srgbClr val="FF0000"/>
              </a:solidFill>
              <a:latin typeface="Times New Roman" panose="02020603050405020304" pitchFamily="18" charset="0"/>
              <a:ea typeface="Times New Roman" panose="02020603050405020304" pitchFamily="18" charset="0"/>
            </a:endParaRPr>
          </a:p>
          <a:p>
            <a:endParaRPr lang="sr-Cyrl-RS" b="1" kern="1800" dirty="0">
              <a:solidFill>
                <a:srgbClr val="FF0000"/>
              </a:solidFill>
              <a:latin typeface="Times New Roman" panose="02020603050405020304" pitchFamily="18" charset="0"/>
              <a:ea typeface="Times New Roman" panose="02020603050405020304" pitchFamily="18" charset="0"/>
            </a:endParaRPr>
          </a:p>
          <a:p>
            <a:pPr marL="0" indent="0">
              <a:buNone/>
            </a:pPr>
            <a:r>
              <a:rPr lang="sr-Cyrl-RS" b="1" kern="1800" dirty="0">
                <a:solidFill>
                  <a:srgbClr val="FF0000"/>
                </a:solidFill>
                <a:latin typeface="Times New Roman" panose="02020603050405020304" pitchFamily="18" charset="0"/>
                <a:ea typeface="Times New Roman" panose="02020603050405020304" pitchFamily="18" charset="0"/>
              </a:rPr>
              <a:t>Б</a:t>
            </a:r>
            <a:r>
              <a:rPr lang="en-US" sz="2000" b="1" kern="1800" dirty="0" err="1">
                <a:solidFill>
                  <a:srgbClr val="FF0000"/>
                </a:solidFill>
                <a:effectLst/>
                <a:latin typeface="Times New Roman" panose="02020603050405020304" pitchFamily="18" charset="0"/>
                <a:ea typeface="Times New Roman" panose="02020603050405020304" pitchFamily="18" charset="0"/>
              </a:rPr>
              <a:t>иолошка</a:t>
            </a:r>
            <a:r>
              <a:rPr lang="en-US" sz="2000" b="1" kern="1800" dirty="0">
                <a:solidFill>
                  <a:srgbClr val="FF0000"/>
                </a:solidFill>
                <a:effectLst/>
                <a:latin typeface="Times New Roman" panose="02020603050405020304" pitchFamily="18" charset="0"/>
                <a:ea typeface="Times New Roman" panose="02020603050405020304" pitchFamily="18" charset="0"/>
              </a:rPr>
              <a:t> </a:t>
            </a:r>
            <a:r>
              <a:rPr lang="en-US" sz="2000" b="1" kern="1800" dirty="0" err="1">
                <a:solidFill>
                  <a:srgbClr val="FF0000"/>
                </a:solidFill>
                <a:effectLst/>
                <a:latin typeface="Times New Roman" panose="02020603050405020304" pitchFamily="18" charset="0"/>
                <a:ea typeface="Times New Roman" panose="02020603050405020304" pitchFamily="18" charset="0"/>
              </a:rPr>
              <a:t>расположивост</a:t>
            </a:r>
            <a:r>
              <a:rPr lang="en-US" sz="2000" b="1" kern="1800" dirty="0">
                <a:solidFill>
                  <a:srgbClr val="FF0000"/>
                </a:solidFill>
                <a:effectLst/>
                <a:latin typeface="Times New Roman" panose="02020603050405020304" pitchFamily="18" charset="0"/>
                <a:ea typeface="Times New Roman" panose="02020603050405020304" pitchFamily="18" charset="0"/>
              </a:rPr>
              <a:t> </a:t>
            </a:r>
            <a:r>
              <a:rPr lang="en-US" sz="2000" kern="1800" dirty="0" err="1">
                <a:effectLst/>
                <a:latin typeface="Times New Roman" panose="02020603050405020304" pitchFamily="18" charset="0"/>
                <a:ea typeface="Times New Roman" panose="02020603050405020304" pitchFamily="18" charset="0"/>
              </a:rPr>
              <a:t>лека</a:t>
            </a:r>
            <a:r>
              <a:rPr lang="en-US" sz="2000" kern="1800" dirty="0">
                <a:effectLst/>
                <a:latin typeface="Times New Roman" panose="02020603050405020304" pitchFamily="18" charset="0"/>
                <a:ea typeface="Times New Roman" panose="02020603050405020304" pitchFamily="18" charset="0"/>
              </a:rPr>
              <a:t> </a:t>
            </a:r>
            <a:r>
              <a:rPr lang="en-US" sz="2000" kern="1800" dirty="0" err="1">
                <a:effectLst/>
                <a:latin typeface="Times New Roman" panose="02020603050405020304" pitchFamily="18" charset="0"/>
                <a:ea typeface="Times New Roman" panose="02020603050405020304" pitchFamily="18" charset="0"/>
              </a:rPr>
              <a:t>опада</a:t>
            </a:r>
            <a:r>
              <a:rPr lang="en-US" sz="2000" kern="1800" dirty="0">
                <a:effectLst/>
                <a:latin typeface="Times New Roman" panose="02020603050405020304" pitchFamily="18" charset="0"/>
                <a:ea typeface="Times New Roman" panose="02020603050405020304" pitchFamily="18" charset="0"/>
              </a:rPr>
              <a:t> </a:t>
            </a:r>
            <a:r>
              <a:rPr lang="en-US" sz="2000" kern="1800" dirty="0" err="1">
                <a:effectLst/>
                <a:latin typeface="Times New Roman" panose="02020603050405020304" pitchFamily="18" charset="0"/>
                <a:ea typeface="Times New Roman" panose="02020603050405020304" pitchFamily="18" charset="0"/>
              </a:rPr>
              <a:t>следећим</a:t>
            </a:r>
            <a:r>
              <a:rPr lang="en-US" sz="2000" kern="1800" dirty="0">
                <a:effectLst/>
                <a:latin typeface="Times New Roman" panose="02020603050405020304" pitchFamily="18" charset="0"/>
                <a:ea typeface="Times New Roman" panose="02020603050405020304" pitchFamily="18" charset="0"/>
              </a:rPr>
              <a:t> </a:t>
            </a:r>
            <a:r>
              <a:rPr lang="en-US" sz="2000" kern="1800" dirty="0" err="1">
                <a:effectLst/>
                <a:latin typeface="Times New Roman" panose="02020603050405020304" pitchFamily="18" charset="0"/>
                <a:ea typeface="Times New Roman" panose="02020603050405020304" pitchFamily="18" charset="0"/>
              </a:rPr>
              <a:t>редоследом</a:t>
            </a:r>
            <a:r>
              <a:rPr lang="en-US" sz="2000" kern="1800" dirty="0">
                <a:effectLst/>
                <a:latin typeface="Times New Roman" panose="02020603050405020304" pitchFamily="18" charset="0"/>
                <a:ea typeface="Times New Roman" panose="02020603050405020304" pitchFamily="18" charset="0"/>
              </a:rPr>
              <a:t>: </a:t>
            </a:r>
            <a:r>
              <a:rPr lang="en-US" sz="2800" b="1" kern="1800" dirty="0" err="1">
                <a:solidFill>
                  <a:srgbClr val="FF0000"/>
                </a:solidFill>
                <a:effectLst/>
                <a:latin typeface="Times New Roman" panose="02020603050405020304" pitchFamily="18" charset="0"/>
                <a:ea typeface="Times New Roman" panose="02020603050405020304" pitchFamily="18" charset="0"/>
              </a:rPr>
              <a:t>раствор</a:t>
            </a:r>
            <a:r>
              <a:rPr lang="en-US" sz="2800" b="1" kern="1800" dirty="0">
                <a:solidFill>
                  <a:srgbClr val="FF0000"/>
                </a:solidFill>
                <a:effectLst/>
                <a:latin typeface="Times New Roman" panose="02020603050405020304" pitchFamily="18" charset="0"/>
                <a:ea typeface="Times New Roman" panose="02020603050405020304" pitchFamily="18" charset="0"/>
              </a:rPr>
              <a:t>&gt;</a:t>
            </a:r>
            <a:r>
              <a:rPr lang="en-US" sz="2800" b="1" kern="1800" dirty="0" err="1">
                <a:solidFill>
                  <a:srgbClr val="FF0000"/>
                </a:solidFill>
                <a:effectLst/>
                <a:latin typeface="Times New Roman" panose="02020603050405020304" pitchFamily="18" charset="0"/>
                <a:ea typeface="Times New Roman" panose="02020603050405020304" pitchFamily="18" charset="0"/>
              </a:rPr>
              <a:t>суспензије</a:t>
            </a:r>
            <a:r>
              <a:rPr lang="en-US" sz="2800" b="1" kern="1800" dirty="0">
                <a:solidFill>
                  <a:srgbClr val="FF0000"/>
                </a:solidFill>
                <a:effectLst/>
                <a:latin typeface="Times New Roman" panose="02020603050405020304" pitchFamily="18" charset="0"/>
                <a:ea typeface="Times New Roman" panose="02020603050405020304" pitchFamily="18" charset="0"/>
              </a:rPr>
              <a:t>&gt;</a:t>
            </a:r>
            <a:r>
              <a:rPr lang="en-US" sz="2800" b="1" kern="1800" dirty="0" err="1">
                <a:solidFill>
                  <a:srgbClr val="FF0000"/>
                </a:solidFill>
                <a:effectLst/>
                <a:latin typeface="Times New Roman" panose="02020603050405020304" pitchFamily="18" charset="0"/>
                <a:ea typeface="Times New Roman" panose="02020603050405020304" pitchFamily="18" charset="0"/>
              </a:rPr>
              <a:t>капсуле</a:t>
            </a:r>
            <a:r>
              <a:rPr lang="en-US" sz="2800" b="1" kern="1800" dirty="0">
                <a:solidFill>
                  <a:srgbClr val="FF0000"/>
                </a:solidFill>
                <a:effectLst/>
                <a:latin typeface="Times New Roman" panose="02020603050405020304" pitchFamily="18" charset="0"/>
                <a:ea typeface="Times New Roman" panose="02020603050405020304" pitchFamily="18" charset="0"/>
              </a:rPr>
              <a:t>&gt;</a:t>
            </a:r>
            <a:r>
              <a:rPr lang="en-US" sz="2800" b="1" kern="1800" dirty="0" err="1">
                <a:solidFill>
                  <a:srgbClr val="FF0000"/>
                </a:solidFill>
                <a:effectLst/>
                <a:latin typeface="Times New Roman" panose="02020603050405020304" pitchFamily="18" charset="0"/>
                <a:ea typeface="Times New Roman" panose="02020603050405020304" pitchFamily="18" charset="0"/>
              </a:rPr>
              <a:t>таблете</a:t>
            </a:r>
            <a:r>
              <a:rPr lang="en-US" sz="2800" b="1" kern="1800" dirty="0">
                <a:solidFill>
                  <a:srgbClr val="FF0000"/>
                </a:solidFill>
                <a:effectLst/>
                <a:latin typeface="Times New Roman" panose="02020603050405020304" pitchFamily="18" charset="0"/>
                <a:ea typeface="Times New Roman" panose="02020603050405020304" pitchFamily="18" charset="0"/>
              </a:rPr>
              <a:t>&gt;</a:t>
            </a:r>
            <a:r>
              <a:rPr lang="en-US" sz="2800" b="1" kern="1800" dirty="0" err="1">
                <a:solidFill>
                  <a:srgbClr val="FF0000"/>
                </a:solidFill>
                <a:effectLst/>
                <a:latin typeface="Times New Roman" panose="02020603050405020304" pitchFamily="18" charset="0"/>
                <a:ea typeface="Times New Roman" panose="02020603050405020304" pitchFamily="18" charset="0"/>
              </a:rPr>
              <a:t>обложене</a:t>
            </a:r>
            <a:r>
              <a:rPr lang="en-US" sz="2800" b="1" kern="1800" dirty="0">
                <a:solidFill>
                  <a:srgbClr val="FF0000"/>
                </a:solidFill>
                <a:effectLst/>
                <a:latin typeface="Times New Roman" panose="02020603050405020304" pitchFamily="18" charset="0"/>
                <a:ea typeface="Times New Roman" panose="02020603050405020304" pitchFamily="18" charset="0"/>
              </a:rPr>
              <a:t> </a:t>
            </a:r>
            <a:r>
              <a:rPr lang="en-US" sz="2800" b="1" kern="1800" dirty="0" err="1">
                <a:solidFill>
                  <a:srgbClr val="FF0000"/>
                </a:solidFill>
                <a:effectLst/>
                <a:latin typeface="Times New Roman" panose="02020603050405020304" pitchFamily="18" charset="0"/>
                <a:ea typeface="Times New Roman" panose="02020603050405020304" pitchFamily="18" charset="0"/>
              </a:rPr>
              <a:t>таблете</a:t>
            </a:r>
            <a:endParaRPr lang="en-US" b="1" dirty="0">
              <a:solidFill>
                <a:srgbClr val="FF0000"/>
              </a:solidFill>
            </a:endParaRPr>
          </a:p>
          <a:p>
            <a:endParaRPr lang="en-US" dirty="0"/>
          </a:p>
        </p:txBody>
      </p:sp>
    </p:spTree>
    <p:extLst>
      <p:ext uri="{BB962C8B-B14F-4D97-AF65-F5344CB8AC3E}">
        <p14:creationId xmlns:p14="http://schemas.microsoft.com/office/powerpoint/2010/main" val="2246299317"/>
      </p:ext>
    </p:extLst>
  </p:cSld>
  <p:clrMapOvr>
    <a:masterClrMapping/>
  </p:clrMapOvr>
  <mc:AlternateContent xmlns:mc="http://schemas.openxmlformats.org/markup-compatibility/2006" xmlns:p14="http://schemas.microsoft.com/office/powerpoint/2010/main">
    <mc:Choice Requires="p14">
      <p:transition spd="slow" p14:dur="2000" advTm="36062"/>
    </mc:Choice>
    <mc:Fallback xmlns="">
      <p:transition spd="slow" advTm="36062"/>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CE5BFB1-AB72-4E3F-8BAA-923599305A4F}"/>
              </a:ext>
            </a:extLst>
          </p:cNvPr>
          <p:cNvSpPr>
            <a:spLocks noGrp="1"/>
          </p:cNvSpPr>
          <p:nvPr>
            <p:ph type="title"/>
          </p:nvPr>
        </p:nvSpPr>
        <p:spPr/>
        <p:txBody>
          <a:bodyPr>
            <a:normAutofit/>
          </a:bodyPr>
          <a:lstStyle/>
          <a:p>
            <a:r>
              <a:rPr lang="sr-Cyrl-RS" sz="4400" dirty="0"/>
              <a:t>Течни облици – </a:t>
            </a:r>
            <a:r>
              <a:rPr lang="sr-Cyrl-RS" sz="2000" dirty="0"/>
              <a:t>раствори, суспензије, емулзије, сирупи</a:t>
            </a:r>
            <a:endParaRPr lang="en-US" sz="4400" dirty="0"/>
          </a:p>
        </p:txBody>
      </p:sp>
      <p:sp>
        <p:nvSpPr>
          <p:cNvPr id="8" name="Content Placeholder 7">
            <a:extLst>
              <a:ext uri="{FF2B5EF4-FFF2-40B4-BE49-F238E27FC236}">
                <a16:creationId xmlns:a16="http://schemas.microsoft.com/office/drawing/2014/main" id="{D12311C6-51EB-4C13-B1AC-36098A5D9913}"/>
              </a:ext>
            </a:extLst>
          </p:cNvPr>
          <p:cNvSpPr>
            <a:spLocks noGrp="1"/>
          </p:cNvSpPr>
          <p:nvPr>
            <p:ph idx="1"/>
          </p:nvPr>
        </p:nvSpPr>
        <p:spPr/>
        <p:txBody>
          <a:bodyPr/>
          <a:lstStyle/>
          <a:p>
            <a:r>
              <a:rPr lang="ru-RU" dirty="0"/>
              <a:t>Примена лековите супстанце у облику раствора -  брза и комплетна апсорпција и брз ефекат лека</a:t>
            </a:r>
          </a:p>
          <a:p>
            <a:r>
              <a:rPr lang="ru-RU" dirty="0"/>
              <a:t>Лоша растворљивост лекова у води може се превазићи формулацијом у виду суспензија или </a:t>
            </a:r>
            <a:r>
              <a:rPr lang="ru-RU"/>
              <a:t>уљаних емулзија</a:t>
            </a:r>
            <a:endParaRPr lang="ru-RU" dirty="0"/>
          </a:p>
          <a:p>
            <a:r>
              <a:rPr lang="ru-RU" dirty="0"/>
              <a:t>На апсорпцију лекова из суспензија утиче </a:t>
            </a:r>
            <a:r>
              <a:rPr lang="ru-RU" b="1" dirty="0">
                <a:solidFill>
                  <a:srgbClr val="00B0F0"/>
                </a:solidFill>
              </a:rPr>
              <a:t>величина честица </a:t>
            </a:r>
            <a:r>
              <a:rPr lang="ru-RU" dirty="0"/>
              <a:t>и </a:t>
            </a:r>
            <a:r>
              <a:rPr lang="ru-RU" dirty="0">
                <a:solidFill>
                  <a:srgbClr val="00B0F0"/>
                </a:solidFill>
              </a:rPr>
              <a:t>додатак средстава за квашење</a:t>
            </a:r>
            <a:endParaRPr lang="ru-RU" dirty="0"/>
          </a:p>
          <a:p>
            <a:r>
              <a:rPr lang="ru-RU" dirty="0"/>
              <a:t>Формулација слабо растворних лекова у облику емулзија има предност у односу на суспензије</a:t>
            </a:r>
          </a:p>
          <a:p>
            <a:r>
              <a:rPr lang="ru-RU" dirty="0">
                <a:solidFill>
                  <a:srgbClr val="FF0000"/>
                </a:solidFill>
              </a:rPr>
              <a:t>Постизање стабилности представља круцијални фактор у формулацији јер се одражава на биолошку расположивост препарата</a:t>
            </a:r>
            <a:endParaRPr lang="en-US" dirty="0">
              <a:solidFill>
                <a:srgbClr val="FF0000"/>
              </a:solidFill>
            </a:endParaRPr>
          </a:p>
        </p:txBody>
      </p:sp>
    </p:spTree>
    <p:extLst>
      <p:ext uri="{BB962C8B-B14F-4D97-AF65-F5344CB8AC3E}">
        <p14:creationId xmlns:p14="http://schemas.microsoft.com/office/powerpoint/2010/main" val="102621925"/>
      </p:ext>
    </p:extLst>
  </p:cSld>
  <p:clrMapOvr>
    <a:masterClrMapping/>
  </p:clrMapOvr>
  <mc:AlternateContent xmlns:mc="http://schemas.openxmlformats.org/markup-compatibility/2006" xmlns:p14="http://schemas.microsoft.com/office/powerpoint/2010/main">
    <mc:Choice Requires="p14">
      <p:transition spd="slow" p14:dur="2000" advTm="62024"/>
    </mc:Choice>
    <mc:Fallback xmlns="">
      <p:transition spd="slow" advTm="62024"/>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75FAA-2405-4B49-AE36-C26BBC5A6709}"/>
              </a:ext>
            </a:extLst>
          </p:cNvPr>
          <p:cNvSpPr>
            <a:spLocks noGrp="1"/>
          </p:cNvSpPr>
          <p:nvPr>
            <p:ph type="title"/>
          </p:nvPr>
        </p:nvSpPr>
        <p:spPr/>
        <p:txBody>
          <a:bodyPr/>
          <a:lstStyle/>
          <a:p>
            <a:r>
              <a:rPr lang="sr-Cyrl-RS" sz="4400" dirty="0"/>
              <a:t>Чврсти облици </a:t>
            </a:r>
            <a:r>
              <a:rPr lang="sr-Cyrl-RS" dirty="0"/>
              <a:t>– </a:t>
            </a:r>
            <a:r>
              <a:rPr lang="sr-Cyrl-RS" sz="2000" dirty="0"/>
              <a:t>таблете и капсуле</a:t>
            </a:r>
            <a:r>
              <a:rPr lang="sr-Cyrl-RS" dirty="0"/>
              <a:t> </a:t>
            </a:r>
            <a:endParaRPr lang="en-US" dirty="0"/>
          </a:p>
        </p:txBody>
      </p:sp>
      <p:sp>
        <p:nvSpPr>
          <p:cNvPr id="3" name="Content Placeholder 2">
            <a:extLst>
              <a:ext uri="{FF2B5EF4-FFF2-40B4-BE49-F238E27FC236}">
                <a16:creationId xmlns:a16="http://schemas.microsoft.com/office/drawing/2014/main" id="{9AF53598-5599-4F4B-8F82-9765C8E804E0}"/>
              </a:ext>
            </a:extLst>
          </p:cNvPr>
          <p:cNvSpPr>
            <a:spLocks noGrp="1"/>
          </p:cNvSpPr>
          <p:nvPr>
            <p:ph idx="1"/>
          </p:nvPr>
        </p:nvSpPr>
        <p:spPr>
          <a:xfrm>
            <a:off x="1069848" y="2121408"/>
            <a:ext cx="10058400" cy="4447172"/>
          </a:xfrm>
        </p:spPr>
        <p:txBody>
          <a:bodyPr/>
          <a:lstStyle/>
          <a:p>
            <a:r>
              <a:rPr lang="ru-RU" dirty="0"/>
              <a:t>Таблете су чврсти дозирани облици који садрже једну или више лековитих супстанци и помоћне материје :</a:t>
            </a:r>
          </a:p>
          <a:p>
            <a:pPr lvl="1"/>
            <a:r>
              <a:rPr lang="ru-RU" dirty="0"/>
              <a:t>растварачи, дезинтегратори, солубилизатори, средства за облагање, средства за везивање, боје итд. </a:t>
            </a:r>
          </a:p>
          <a:p>
            <a:pPr lvl="1"/>
            <a:endParaRPr lang="ru-RU" dirty="0"/>
          </a:p>
          <a:p>
            <a:r>
              <a:rPr lang="sr-Cyrl-RS" dirty="0"/>
              <a:t>Облагање таблета:</a:t>
            </a:r>
          </a:p>
          <a:p>
            <a:pPr lvl="1"/>
            <a:r>
              <a:rPr lang="ru-RU" dirty="0"/>
              <a:t>очувања стабилности, маскирања непријатног укуса или постизања контролисаног ослобађања у одређени део ГИТ-а</a:t>
            </a:r>
          </a:p>
          <a:p>
            <a:endParaRPr lang="ru-RU" dirty="0"/>
          </a:p>
          <a:p>
            <a:r>
              <a:rPr lang="ru-RU" dirty="0"/>
              <a:t>Методе израда таблета:</a:t>
            </a:r>
          </a:p>
          <a:p>
            <a:pPr lvl="1"/>
            <a:r>
              <a:rPr lang="ru-RU" dirty="0"/>
              <a:t>директна компресија</a:t>
            </a:r>
          </a:p>
          <a:p>
            <a:pPr lvl="1"/>
            <a:r>
              <a:rPr lang="ru-RU" dirty="0"/>
              <a:t> сува гранулација</a:t>
            </a:r>
          </a:p>
          <a:p>
            <a:pPr lvl="1"/>
            <a:r>
              <a:rPr lang="ru-RU" dirty="0"/>
              <a:t>влажна гранулација</a:t>
            </a:r>
          </a:p>
        </p:txBody>
      </p:sp>
    </p:spTree>
    <p:extLst>
      <p:ext uri="{BB962C8B-B14F-4D97-AF65-F5344CB8AC3E}">
        <p14:creationId xmlns:p14="http://schemas.microsoft.com/office/powerpoint/2010/main" val="3806199156"/>
      </p:ext>
    </p:extLst>
  </p:cSld>
  <p:clrMapOvr>
    <a:masterClrMapping/>
  </p:clrMapOvr>
  <mc:AlternateContent xmlns:mc="http://schemas.openxmlformats.org/markup-compatibility/2006" xmlns:p14="http://schemas.microsoft.com/office/powerpoint/2010/main">
    <mc:Choice Requires="p14">
      <p:transition spd="slow" p14:dur="2000" advTm="52438"/>
    </mc:Choice>
    <mc:Fallback xmlns="">
      <p:transition spd="slow" advTm="52438"/>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F36E-4C0D-4ECF-845E-0D6DEFC69309}"/>
              </a:ext>
            </a:extLst>
          </p:cNvPr>
          <p:cNvSpPr>
            <a:spLocks noGrp="1"/>
          </p:cNvSpPr>
          <p:nvPr>
            <p:ph type="title"/>
          </p:nvPr>
        </p:nvSpPr>
        <p:spPr>
          <a:xfrm>
            <a:off x="1063752" y="484632"/>
            <a:ext cx="2275066" cy="765328"/>
          </a:xfrm>
        </p:spPr>
        <p:txBody>
          <a:bodyPr>
            <a:normAutofit fontScale="90000"/>
          </a:bodyPr>
          <a:lstStyle/>
          <a:p>
            <a:r>
              <a:rPr lang="en-US" dirty="0"/>
              <a:t>P</a:t>
            </a:r>
            <a:r>
              <a:rPr lang="en-US" cap="none" dirty="0"/>
              <a:t>h</a:t>
            </a:r>
            <a:r>
              <a:rPr lang="en-US" dirty="0"/>
              <a:t>. E</a:t>
            </a:r>
            <a:r>
              <a:rPr lang="en-US" cap="none" dirty="0"/>
              <a:t>ur</a:t>
            </a:r>
            <a:r>
              <a:rPr lang="en-US" dirty="0"/>
              <a:t>. 6:</a:t>
            </a:r>
          </a:p>
        </p:txBody>
      </p:sp>
      <p:sp>
        <p:nvSpPr>
          <p:cNvPr id="3" name="Content Placeholder 2">
            <a:extLst>
              <a:ext uri="{FF2B5EF4-FFF2-40B4-BE49-F238E27FC236}">
                <a16:creationId xmlns:a16="http://schemas.microsoft.com/office/drawing/2014/main" id="{ACCCD39A-C321-45C7-8609-72804D211D49}"/>
              </a:ext>
            </a:extLst>
          </p:cNvPr>
          <p:cNvSpPr>
            <a:spLocks noGrp="1"/>
          </p:cNvSpPr>
          <p:nvPr>
            <p:ph idx="1"/>
          </p:nvPr>
        </p:nvSpPr>
        <p:spPr>
          <a:xfrm>
            <a:off x="3112316" y="411061"/>
            <a:ext cx="8015932" cy="5895363"/>
          </a:xfrm>
        </p:spPr>
        <p:txBody>
          <a:bodyPr>
            <a:normAutofit fontScale="85000" lnSpcReduction="20000"/>
          </a:bodyPr>
          <a:lstStyle/>
          <a:p>
            <a:r>
              <a:rPr lang="ru-RU" b="1" dirty="0"/>
              <a:t>Необложене</a:t>
            </a:r>
            <a:r>
              <a:rPr lang="ru-RU" dirty="0"/>
              <a:t>- једнослојне или вишеслојне, израђене компресијом која се понавља неколико пута</a:t>
            </a:r>
          </a:p>
          <a:p>
            <a:r>
              <a:rPr lang="ru-RU" b="1" dirty="0"/>
              <a:t>Обложене-</a:t>
            </a:r>
            <a:r>
              <a:rPr lang="ru-RU" dirty="0"/>
              <a:t> обложене смешом једне или више супстанци. </a:t>
            </a:r>
            <a:endParaRPr lang="en-US" dirty="0"/>
          </a:p>
          <a:p>
            <a:pPr lvl="1"/>
            <a:r>
              <a:rPr lang="ru-RU" dirty="0"/>
              <a:t>филм таблете које садрже језгро превучено танким филмогеним слојем дебљине 5-50 µm и дражеје које су превучене слојем шећера </a:t>
            </a:r>
          </a:p>
          <a:p>
            <a:r>
              <a:rPr lang="ru-RU" b="1" dirty="0"/>
              <a:t>Ефервесцентне</a:t>
            </a:r>
            <a:r>
              <a:rPr lang="ru-RU" dirty="0"/>
              <a:t>- необложене таблете које се састоје од киселе супстанце и карбоната или хидроксикарбоната који приликом растварања у води ослобађају CO2</a:t>
            </a:r>
          </a:p>
          <a:p>
            <a:r>
              <a:rPr lang="ru-RU" b="1" dirty="0"/>
              <a:t>Растворљиве</a:t>
            </a:r>
            <a:r>
              <a:rPr lang="ru-RU" dirty="0"/>
              <a:t>- необложене или филм таблете које се пре примене растварају у води</a:t>
            </a:r>
          </a:p>
          <a:p>
            <a:r>
              <a:rPr lang="ru-RU" b="1" dirty="0"/>
              <a:t>Дисперзибилне</a:t>
            </a:r>
            <a:r>
              <a:rPr lang="en-US" b="1" dirty="0"/>
              <a:t> - </a:t>
            </a:r>
            <a:r>
              <a:rPr lang="ru-RU" dirty="0"/>
              <a:t>необложене или филм таблете које се пре примене суспендују у води</a:t>
            </a:r>
          </a:p>
          <a:p>
            <a:r>
              <a:rPr lang="ru-RU" b="1" dirty="0"/>
              <a:t>Oродисперзибилне</a:t>
            </a:r>
            <a:r>
              <a:rPr lang="ru-RU" dirty="0"/>
              <a:t>- необложене таблете које се распадају у устима пре гутања</a:t>
            </a:r>
          </a:p>
          <a:p>
            <a:r>
              <a:rPr lang="ru-RU" b="1" dirty="0"/>
              <a:t>Гастрорезистентне</a:t>
            </a:r>
          </a:p>
          <a:p>
            <a:r>
              <a:rPr lang="ru-RU" b="1" dirty="0"/>
              <a:t>Таблете са модификованим ослобађањем </a:t>
            </a:r>
            <a:r>
              <a:rPr lang="ru-RU" dirty="0"/>
              <a:t>– необложене или обложене таблете код којих су модификовани брзина и место ослобађања</a:t>
            </a:r>
          </a:p>
          <a:p>
            <a:r>
              <a:rPr lang="ru-RU" b="1" dirty="0"/>
              <a:t>Таблете за примену у устима </a:t>
            </a:r>
            <a:r>
              <a:rPr lang="ru-RU" dirty="0"/>
              <a:t>(лозенге, сублингвалете, букалне таблете, мукоадхезивне таблете, таблете за жвакање) - необложене таблете које постижу локални ефекат у устима или се ресорбују из слузокоже уста и постижу системски ефекат</a:t>
            </a:r>
            <a:endParaRPr lang="en-US" dirty="0"/>
          </a:p>
          <a:p>
            <a:r>
              <a:rPr lang="ru-RU" b="1" dirty="0"/>
              <a:t>Орални лиофилизати- </a:t>
            </a:r>
            <a:r>
              <a:rPr lang="ru-RU" dirty="0"/>
              <a:t>чврсти дозирани облици који се или примењују директно у уста или се растварају/диспергују у води пре примене </a:t>
            </a:r>
          </a:p>
          <a:p>
            <a:endParaRPr lang="en-US" dirty="0"/>
          </a:p>
        </p:txBody>
      </p:sp>
    </p:spTree>
    <p:extLst>
      <p:ext uri="{BB962C8B-B14F-4D97-AF65-F5344CB8AC3E}">
        <p14:creationId xmlns:p14="http://schemas.microsoft.com/office/powerpoint/2010/main" val="2130778821"/>
      </p:ext>
    </p:extLst>
  </p:cSld>
  <p:clrMapOvr>
    <a:masterClrMapping/>
  </p:clrMapOvr>
  <mc:AlternateContent xmlns:mc="http://schemas.openxmlformats.org/markup-compatibility/2006" xmlns:p14="http://schemas.microsoft.com/office/powerpoint/2010/main">
    <mc:Choice Requires="p14">
      <p:transition spd="slow" p14:dur="2000" advTm="76561"/>
    </mc:Choice>
    <mc:Fallback xmlns="">
      <p:transition spd="slow" advTm="76561"/>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D49C7-57C7-4D70-A953-1BDC6EBC8D18}"/>
              </a:ext>
            </a:extLst>
          </p:cNvPr>
          <p:cNvSpPr>
            <a:spLocks noGrp="1"/>
          </p:cNvSpPr>
          <p:nvPr>
            <p:ph type="title"/>
          </p:nvPr>
        </p:nvSpPr>
        <p:spPr/>
        <p:txBody>
          <a:bodyPr>
            <a:normAutofit/>
          </a:bodyPr>
          <a:lstStyle/>
          <a:p>
            <a:r>
              <a:rPr lang="sr-Cyrl-RS" sz="4400" dirty="0"/>
              <a:t>Лозенге</a:t>
            </a:r>
            <a:endParaRPr lang="en-US" sz="4400" dirty="0"/>
          </a:p>
        </p:txBody>
      </p:sp>
      <p:sp>
        <p:nvSpPr>
          <p:cNvPr id="3" name="Content Placeholder 2">
            <a:extLst>
              <a:ext uri="{FF2B5EF4-FFF2-40B4-BE49-F238E27FC236}">
                <a16:creationId xmlns:a16="http://schemas.microsoft.com/office/drawing/2014/main" id="{61E6FF65-6ED0-40D6-8521-33946C811A4A}"/>
              </a:ext>
            </a:extLst>
          </p:cNvPr>
          <p:cNvSpPr>
            <a:spLocks noGrp="1"/>
          </p:cNvSpPr>
          <p:nvPr>
            <p:ph idx="1"/>
          </p:nvPr>
        </p:nvSpPr>
        <p:spPr/>
        <p:txBody>
          <a:bodyPr/>
          <a:lstStyle/>
          <a:p>
            <a:endParaRPr lang="sr-Cyrl-RS" dirty="0"/>
          </a:p>
          <a:p>
            <a:r>
              <a:rPr lang="sr-Cyrl-RS" dirty="0"/>
              <a:t>Садрже једну или више активних супстанци у заслађеној, ароматизованој бази које се у устима полако растварају или дезинтегришу</a:t>
            </a:r>
          </a:p>
          <a:p>
            <a:r>
              <a:rPr lang="sr-Cyrl-RS" dirty="0"/>
              <a:t>Испољавају локално деловање и користе се у лечењу бола у грлу или у третману прехладе </a:t>
            </a:r>
          </a:p>
          <a:p>
            <a:pPr lvl="1"/>
            <a:r>
              <a:rPr lang="sr-Cyrl-RS" dirty="0"/>
              <a:t>садрже нпр. бензокаин, цетилпиридинијум хлорид</a:t>
            </a:r>
            <a:endParaRPr lang="en-US" dirty="0"/>
          </a:p>
        </p:txBody>
      </p:sp>
    </p:spTree>
    <p:extLst>
      <p:ext uri="{BB962C8B-B14F-4D97-AF65-F5344CB8AC3E}">
        <p14:creationId xmlns:p14="http://schemas.microsoft.com/office/powerpoint/2010/main" val="487781086"/>
      </p:ext>
    </p:extLst>
  </p:cSld>
  <p:clrMapOvr>
    <a:masterClrMapping/>
  </p:clrMapOvr>
  <mc:AlternateContent xmlns:mc="http://schemas.openxmlformats.org/markup-compatibility/2006" xmlns:p14="http://schemas.microsoft.com/office/powerpoint/2010/main">
    <mc:Choice Requires="p14">
      <p:transition spd="slow" p14:dur="2000" advTm="26412"/>
    </mc:Choice>
    <mc:Fallback xmlns="">
      <p:transition spd="slow" advTm="26412"/>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3B8D4-9F18-4A96-82F7-3A91AB259464}"/>
              </a:ext>
            </a:extLst>
          </p:cNvPr>
          <p:cNvSpPr>
            <a:spLocks noGrp="1"/>
          </p:cNvSpPr>
          <p:nvPr>
            <p:ph type="title"/>
          </p:nvPr>
        </p:nvSpPr>
        <p:spPr/>
        <p:txBody>
          <a:bodyPr>
            <a:normAutofit/>
          </a:bodyPr>
          <a:lstStyle/>
          <a:p>
            <a:r>
              <a:rPr lang="sr-Cyrl-RS" sz="4400" dirty="0"/>
              <a:t>ОРОДисперзибилне таблете</a:t>
            </a:r>
            <a:endParaRPr lang="en-US" sz="4400" dirty="0"/>
          </a:p>
        </p:txBody>
      </p:sp>
      <p:sp>
        <p:nvSpPr>
          <p:cNvPr id="3" name="Content Placeholder 2">
            <a:extLst>
              <a:ext uri="{FF2B5EF4-FFF2-40B4-BE49-F238E27FC236}">
                <a16:creationId xmlns:a16="http://schemas.microsoft.com/office/drawing/2014/main" id="{EFB8EAF5-EE54-421B-AF44-92D2EB965262}"/>
              </a:ext>
            </a:extLst>
          </p:cNvPr>
          <p:cNvSpPr>
            <a:spLocks noGrp="1"/>
          </p:cNvSpPr>
          <p:nvPr>
            <p:ph idx="1"/>
          </p:nvPr>
        </p:nvSpPr>
        <p:spPr>
          <a:xfrm>
            <a:off x="713064" y="2121408"/>
            <a:ext cx="10415184" cy="4251960"/>
          </a:xfrm>
        </p:spPr>
        <p:txBody>
          <a:bodyPr>
            <a:normAutofit fontScale="92500" lnSpcReduction="10000"/>
          </a:bodyPr>
          <a:lstStyle/>
          <a:p>
            <a:r>
              <a:rPr lang="ru-RU" dirty="0"/>
              <a:t>Необложене таблете које треба да се распадну у устима у контакту са саливом током 3 минута пре гутања. </a:t>
            </a:r>
          </a:p>
          <a:p>
            <a:r>
              <a:rPr lang="ru-RU" b="1" dirty="0"/>
              <a:t>Велика концентрација дезинтегратора у формулацији</a:t>
            </a:r>
          </a:p>
          <a:p>
            <a:r>
              <a:rPr lang="ru-RU" dirty="0"/>
              <a:t>Најчешће се израђују методом директне компресије </a:t>
            </a:r>
          </a:p>
          <a:p>
            <a:r>
              <a:rPr lang="ru-RU" dirty="0"/>
              <a:t>Карактеристике овог типа таблете су ниска густина, мала тврдоћа и висока порозност која омогућава да се у контакту са саливом супстанца брзо ослободи. </a:t>
            </a:r>
          </a:p>
          <a:p>
            <a:r>
              <a:rPr lang="ru-RU" dirty="0"/>
              <a:t>Предност  - примена код пацијената са дисфагијом (отежаним гутањем), геријатријске и педијатријске популације и код психијатријских пацијената. </a:t>
            </a:r>
          </a:p>
          <a:p>
            <a:r>
              <a:rPr lang="ru-RU" dirty="0"/>
              <a:t>Садрже </a:t>
            </a:r>
            <a:r>
              <a:rPr lang="ru-RU" b="1" dirty="0">
                <a:solidFill>
                  <a:srgbClr val="FF0000"/>
                </a:solidFill>
              </a:rPr>
              <a:t>супер дезинтеграторе</a:t>
            </a:r>
            <a:r>
              <a:rPr lang="ru-RU" dirty="0"/>
              <a:t>, тј. дезинтеграторе који се примењују у мањим концентрацијама у односу на класичне дезинтеграторе, а постижу брзо и адекватно распадање таблете</a:t>
            </a:r>
          </a:p>
          <a:p>
            <a:pPr lvl="1"/>
            <a:r>
              <a:rPr lang="ru-RU" dirty="0"/>
              <a:t>кросповидон, кроскармелоза натријум, акрилна киселина и деривати, натријум алгинат</a:t>
            </a:r>
          </a:p>
          <a:p>
            <a:pPr lvl="1"/>
            <a:r>
              <a:rPr lang="ru-RU" dirty="0"/>
              <a:t>погодна за лековите супстанце које треба да се апсорбују у устима, фаринску и езофагусу</a:t>
            </a:r>
          </a:p>
          <a:p>
            <a:pPr lvl="1"/>
            <a:r>
              <a:rPr lang="ru-RU" dirty="0"/>
              <a:t>делимичном апсорпцијом из уста се избегава метаболизам у јетри и повећава биорасположивост.</a:t>
            </a:r>
          </a:p>
          <a:p>
            <a:endParaRPr lang="en-US" dirty="0"/>
          </a:p>
        </p:txBody>
      </p:sp>
    </p:spTree>
    <p:extLst>
      <p:ext uri="{BB962C8B-B14F-4D97-AF65-F5344CB8AC3E}">
        <p14:creationId xmlns:p14="http://schemas.microsoft.com/office/powerpoint/2010/main" val="884827984"/>
      </p:ext>
    </p:extLst>
  </p:cSld>
  <p:clrMapOvr>
    <a:masterClrMapping/>
  </p:clrMapOvr>
  <mc:AlternateContent xmlns:mc="http://schemas.openxmlformats.org/markup-compatibility/2006" xmlns:p14="http://schemas.microsoft.com/office/powerpoint/2010/main">
    <mc:Choice Requires="p14">
      <p:transition spd="slow" p14:dur="2000" advTm="74195"/>
    </mc:Choice>
    <mc:Fallback xmlns="">
      <p:transition spd="slow" advTm="74195"/>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71D60-E96B-4C7A-B88D-A34B7671D4B3}"/>
              </a:ext>
            </a:extLst>
          </p:cNvPr>
          <p:cNvSpPr>
            <a:spLocks noGrp="1"/>
          </p:cNvSpPr>
          <p:nvPr>
            <p:ph type="title"/>
          </p:nvPr>
        </p:nvSpPr>
        <p:spPr/>
        <p:txBody>
          <a:bodyPr>
            <a:normAutofit/>
          </a:bodyPr>
          <a:lstStyle/>
          <a:p>
            <a:r>
              <a:rPr lang="sr-Cyrl-RS" sz="4400" dirty="0"/>
              <a:t>Капсуле</a:t>
            </a:r>
            <a:endParaRPr lang="en-US" sz="4400" dirty="0"/>
          </a:p>
        </p:txBody>
      </p:sp>
      <p:sp>
        <p:nvSpPr>
          <p:cNvPr id="3" name="Content Placeholder 2">
            <a:extLst>
              <a:ext uri="{FF2B5EF4-FFF2-40B4-BE49-F238E27FC236}">
                <a16:creationId xmlns:a16="http://schemas.microsoft.com/office/drawing/2014/main" id="{82040393-2A57-4944-B7B7-AE61BF787010}"/>
              </a:ext>
            </a:extLst>
          </p:cNvPr>
          <p:cNvSpPr>
            <a:spLocks noGrp="1"/>
          </p:cNvSpPr>
          <p:nvPr>
            <p:ph idx="1"/>
          </p:nvPr>
        </p:nvSpPr>
        <p:spPr/>
        <p:txBody>
          <a:bodyPr>
            <a:normAutofit/>
          </a:bodyPr>
          <a:lstStyle/>
          <a:p>
            <a:pPr marL="0" indent="0">
              <a:buNone/>
            </a:pPr>
            <a:r>
              <a:rPr lang="ru-RU" b="1" dirty="0"/>
              <a:t>Тврде желатинозне капсуле </a:t>
            </a:r>
          </a:p>
          <a:p>
            <a:r>
              <a:rPr lang="ru-RU" dirty="0"/>
              <a:t>чврсти дозирани облици који садрже једну или више лековитих супстанци и помоћне супстанце које су инкорпориране у омотач од желатина</a:t>
            </a:r>
          </a:p>
          <a:p>
            <a:r>
              <a:rPr lang="ru-RU" dirty="0"/>
              <a:t> Капсула се састоји из два дела: тела и главе, поклопца и могу бити пуњене прашком или гранулама</a:t>
            </a:r>
          </a:p>
          <a:p>
            <a:pPr marL="0" indent="0">
              <a:buNone/>
            </a:pPr>
            <a:r>
              <a:rPr lang="ru-RU" b="1" dirty="0"/>
              <a:t>Меке  желатинозне капсуле </a:t>
            </a:r>
          </a:p>
          <a:p>
            <a:r>
              <a:rPr lang="ru-RU" dirty="0"/>
              <a:t>састоје из једне целина која се формира, пуни и затвара у оквиру једног интегрисаног процеса</a:t>
            </a:r>
          </a:p>
          <a:p>
            <a:r>
              <a:rPr lang="ru-RU" dirty="0"/>
              <a:t>садрже бројне помоћне материје: пуниоце, дезинтеграторе, солубилизаторе итд. Мекоћа капсула постиже се додатком пластификатора</a:t>
            </a:r>
          </a:p>
          <a:p>
            <a:r>
              <a:rPr lang="ru-RU" dirty="0"/>
              <a:t>могу бити пуњење прашком, получврстим садржајем и течностима</a:t>
            </a:r>
            <a:endParaRPr lang="en-US" dirty="0"/>
          </a:p>
        </p:txBody>
      </p:sp>
    </p:spTree>
    <p:extLst>
      <p:ext uri="{BB962C8B-B14F-4D97-AF65-F5344CB8AC3E}">
        <p14:creationId xmlns:p14="http://schemas.microsoft.com/office/powerpoint/2010/main" val="3135149778"/>
      </p:ext>
    </p:extLst>
  </p:cSld>
  <p:clrMapOvr>
    <a:masterClrMapping/>
  </p:clrMapOvr>
  <mc:AlternateContent xmlns:mc="http://schemas.openxmlformats.org/markup-compatibility/2006" xmlns:p14="http://schemas.microsoft.com/office/powerpoint/2010/main">
    <mc:Choice Requires="p14">
      <p:transition spd="slow" p14:dur="2000" advTm="79836"/>
    </mc:Choice>
    <mc:Fallback xmlns="">
      <p:transition spd="slow" advTm="79836"/>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9909E-3A6D-43EF-BC1E-BDB14AA04155}"/>
              </a:ext>
            </a:extLst>
          </p:cNvPr>
          <p:cNvSpPr>
            <a:spLocks noGrp="1"/>
          </p:cNvSpPr>
          <p:nvPr>
            <p:ph type="title"/>
          </p:nvPr>
        </p:nvSpPr>
        <p:spPr/>
        <p:txBody>
          <a:bodyPr>
            <a:normAutofit/>
          </a:bodyPr>
          <a:lstStyle/>
          <a:p>
            <a:pPr algn="ctr"/>
            <a:r>
              <a:rPr lang="sr-Cyrl-RS" sz="2000" b="1" i="1" cap="none" dirty="0">
                <a:effectLst/>
                <a:latin typeface="Times New Roman" panose="02020603050405020304" pitchFamily="18" charset="0"/>
                <a:ea typeface="Times New Roman" panose="02020603050405020304" pitchFamily="18" charset="0"/>
              </a:rPr>
              <a:t>О</a:t>
            </a:r>
            <a:r>
              <a:rPr lang="en-US" sz="2000" b="1" i="1" cap="none" dirty="0" err="1">
                <a:effectLst/>
                <a:latin typeface="Times New Roman" panose="02020603050405020304" pitchFamily="18" charset="0"/>
                <a:ea typeface="Times New Roman" panose="02020603050405020304" pitchFamily="18" charset="0"/>
              </a:rPr>
              <a:t>рални</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пут</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представља</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solidFill>
                  <a:srgbClr val="00B050"/>
                </a:solidFill>
                <a:effectLst/>
                <a:latin typeface="Times New Roman" panose="02020603050405020304" pitchFamily="18" charset="0"/>
                <a:ea typeface="Times New Roman" panose="02020603050405020304" pitchFamily="18" charset="0"/>
              </a:rPr>
              <a:t>најкомфорнији</a:t>
            </a:r>
            <a:r>
              <a:rPr lang="en-US" sz="2000" b="1" i="1" cap="none" dirty="0">
                <a:effectLst/>
                <a:latin typeface="Times New Roman" panose="02020603050405020304" pitchFamily="18" charset="0"/>
                <a:ea typeface="Times New Roman" panose="02020603050405020304" pitchFamily="18" charset="0"/>
              </a:rPr>
              <a:t> и </a:t>
            </a:r>
            <a:r>
              <a:rPr lang="en-US" sz="2000" b="1" i="1" cap="none" dirty="0" err="1">
                <a:solidFill>
                  <a:srgbClr val="00B050"/>
                </a:solidFill>
                <a:effectLst/>
                <a:latin typeface="Times New Roman" panose="02020603050405020304" pitchFamily="18" charset="0"/>
                <a:ea typeface="Times New Roman" panose="02020603050405020304" pitchFamily="18" charset="0"/>
              </a:rPr>
              <a:t>најшире</a:t>
            </a:r>
            <a:r>
              <a:rPr lang="en-US" sz="2000" b="1" i="1" cap="none" dirty="0">
                <a:solidFill>
                  <a:srgbClr val="00B050"/>
                </a:solidFill>
                <a:effectLst/>
                <a:latin typeface="Times New Roman" panose="02020603050405020304" pitchFamily="18" charset="0"/>
                <a:ea typeface="Times New Roman" panose="02020603050405020304" pitchFamily="18" charset="0"/>
              </a:rPr>
              <a:t> </a:t>
            </a:r>
            <a:r>
              <a:rPr lang="en-US" sz="2000" b="1" i="1" cap="none" dirty="0" err="1">
                <a:solidFill>
                  <a:srgbClr val="00B050"/>
                </a:solidFill>
                <a:effectLst/>
                <a:latin typeface="Times New Roman" panose="02020603050405020304" pitchFamily="18" charset="0"/>
                <a:ea typeface="Times New Roman" panose="02020603050405020304" pitchFamily="18" charset="0"/>
              </a:rPr>
              <a:t>заступљен</a:t>
            </a:r>
            <a:r>
              <a:rPr lang="en-US" sz="2000" b="1" i="1" cap="none" dirty="0">
                <a:solidFill>
                  <a:srgbClr val="00B050"/>
                </a:solidFill>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пут</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примене</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лекова</a:t>
            </a:r>
            <a:r>
              <a:rPr lang="en-US" sz="2000" b="1" i="1" cap="none" dirty="0">
                <a:effectLst/>
                <a:latin typeface="Times New Roman" panose="02020603050405020304" pitchFamily="18" charset="0"/>
                <a:ea typeface="Times New Roman" panose="02020603050405020304" pitchFamily="18" charset="0"/>
              </a:rPr>
              <a:t> у </a:t>
            </a:r>
            <a:r>
              <a:rPr lang="en-US" sz="2000" b="1" i="1" cap="none" dirty="0" err="1">
                <a:effectLst/>
                <a:latin typeface="Times New Roman" panose="02020603050405020304" pitchFamily="18" charset="0"/>
                <a:ea typeface="Times New Roman" panose="02020603050405020304" pitchFamily="18" charset="0"/>
              </a:rPr>
              <a:t>клиничкој</a:t>
            </a:r>
            <a:r>
              <a:rPr lang="en-US" sz="2000" b="1" i="1" cap="none" dirty="0">
                <a:effectLst/>
                <a:latin typeface="Times New Roman" panose="02020603050405020304" pitchFamily="18" charset="0"/>
                <a:ea typeface="Times New Roman" panose="02020603050405020304" pitchFamily="18" charset="0"/>
              </a:rPr>
              <a:t> </a:t>
            </a:r>
            <a:r>
              <a:rPr lang="en-US" sz="2000" b="1" i="1" cap="none" dirty="0" err="1">
                <a:effectLst/>
                <a:latin typeface="Times New Roman" panose="02020603050405020304" pitchFamily="18" charset="0"/>
                <a:ea typeface="Times New Roman" panose="02020603050405020304" pitchFamily="18" charset="0"/>
              </a:rPr>
              <a:t>пракси</a:t>
            </a:r>
            <a:endParaRPr lang="en-US" sz="6000" i="1" cap="none" dirty="0"/>
          </a:p>
        </p:txBody>
      </p:sp>
      <p:sp>
        <p:nvSpPr>
          <p:cNvPr id="3" name="Text Placeholder 2">
            <a:extLst>
              <a:ext uri="{FF2B5EF4-FFF2-40B4-BE49-F238E27FC236}">
                <a16:creationId xmlns:a16="http://schemas.microsoft.com/office/drawing/2014/main" id="{A9D7FE69-B3F3-463D-BF29-0B7341AA8C27}"/>
              </a:ext>
            </a:extLst>
          </p:cNvPr>
          <p:cNvSpPr>
            <a:spLocks noGrp="1"/>
          </p:cNvSpPr>
          <p:nvPr>
            <p:ph type="body" idx="1"/>
          </p:nvPr>
        </p:nvSpPr>
        <p:spPr/>
        <p:txBody>
          <a:bodyPr/>
          <a:lstStyle/>
          <a:p>
            <a:r>
              <a:rPr lang="sr-Cyrl-RS" dirty="0"/>
              <a:t>ПРЕДНОСТИ </a:t>
            </a:r>
            <a:endParaRPr lang="en-US" dirty="0"/>
          </a:p>
        </p:txBody>
      </p:sp>
      <p:sp>
        <p:nvSpPr>
          <p:cNvPr id="4" name="Content Placeholder 3">
            <a:extLst>
              <a:ext uri="{FF2B5EF4-FFF2-40B4-BE49-F238E27FC236}">
                <a16:creationId xmlns:a16="http://schemas.microsoft.com/office/drawing/2014/main" id="{26C6B866-141C-48B1-AFFD-A0633201BDD5}"/>
              </a:ext>
            </a:extLst>
          </p:cNvPr>
          <p:cNvSpPr>
            <a:spLocks noGrp="1"/>
          </p:cNvSpPr>
          <p:nvPr>
            <p:ph sz="half" idx="2"/>
          </p:nvPr>
        </p:nvSpPr>
        <p:spPr/>
        <p:txBody>
          <a:bodyPr/>
          <a:lstStyle/>
          <a:p>
            <a:r>
              <a:rPr lang="sr-Cyrl-RS" sz="1800" dirty="0">
                <a:effectLst/>
                <a:latin typeface="Times New Roman" panose="02020603050405020304" pitchFamily="18" charset="0"/>
                <a:ea typeface="Times New Roman" panose="02020603050405020304" pitchFamily="18" charset="0"/>
              </a:rPr>
              <a:t>Ј</a:t>
            </a:r>
            <a:r>
              <a:rPr lang="en-US" sz="1800" dirty="0" err="1">
                <a:effectLst/>
                <a:latin typeface="Times New Roman" panose="02020603050405020304" pitchFamily="18" charset="0"/>
                <a:ea typeface="Times New Roman" panose="02020603050405020304" pitchFamily="18" charset="0"/>
              </a:rPr>
              <a:t>едноставна</a:t>
            </a:r>
            <a:r>
              <a:rPr lang="sr-Cyrl-RS" sz="1800" dirty="0">
                <a:effectLst/>
                <a:latin typeface="Times New Roman" panose="02020603050405020304" pitchFamily="18" charset="0"/>
                <a:ea typeface="Times New Roman" panose="02020603050405020304" pitchFamily="18" charset="0"/>
              </a:rPr>
              <a:t> примена</a:t>
            </a:r>
          </a:p>
          <a:p>
            <a:r>
              <a:rPr lang="sr-Cyrl-RS" sz="1800" dirty="0">
                <a:latin typeface="Times New Roman" panose="02020603050405020304" pitchFamily="18" charset="0"/>
              </a:rPr>
              <a:t>Безбедна примена</a:t>
            </a:r>
          </a:p>
          <a:p>
            <a:r>
              <a:rPr lang="sr-Cyrl-RS" sz="1800" dirty="0">
                <a:latin typeface="Times New Roman" panose="02020603050405020304" pitchFamily="18" charset="0"/>
              </a:rPr>
              <a:t>Добра прихваћеност </a:t>
            </a:r>
          </a:p>
          <a:p>
            <a:r>
              <a:rPr lang="sr-Cyrl-RS" sz="1800" dirty="0">
                <a:latin typeface="Times New Roman" panose="02020603050405020304" pitchFamily="18" charset="0"/>
              </a:rPr>
              <a:t>Ниска цена</a:t>
            </a:r>
          </a:p>
          <a:p>
            <a:r>
              <a:rPr lang="sr-Cyrl-RS" sz="1800" dirty="0">
                <a:latin typeface="Times New Roman" panose="02020603050405020304" pitchFamily="18" charset="0"/>
              </a:rPr>
              <a:t>Палета различитих облика који се могу применити орално</a:t>
            </a:r>
            <a:endParaRPr lang="en-US" dirty="0"/>
          </a:p>
        </p:txBody>
      </p:sp>
      <p:sp>
        <p:nvSpPr>
          <p:cNvPr id="5" name="Text Placeholder 4">
            <a:extLst>
              <a:ext uri="{FF2B5EF4-FFF2-40B4-BE49-F238E27FC236}">
                <a16:creationId xmlns:a16="http://schemas.microsoft.com/office/drawing/2014/main" id="{A7CB0D1F-30CA-4302-B88A-6B0B9DBD9D3B}"/>
              </a:ext>
            </a:extLst>
          </p:cNvPr>
          <p:cNvSpPr>
            <a:spLocks noGrp="1"/>
          </p:cNvSpPr>
          <p:nvPr>
            <p:ph type="body" sz="quarter" idx="3"/>
          </p:nvPr>
        </p:nvSpPr>
        <p:spPr/>
        <p:txBody>
          <a:bodyPr/>
          <a:lstStyle/>
          <a:p>
            <a:r>
              <a:rPr lang="sr-Cyrl-RS" dirty="0"/>
              <a:t>НЕДОСТАЦИ</a:t>
            </a:r>
            <a:endParaRPr lang="en-US" dirty="0"/>
          </a:p>
        </p:txBody>
      </p:sp>
      <p:sp>
        <p:nvSpPr>
          <p:cNvPr id="6" name="Content Placeholder 5">
            <a:extLst>
              <a:ext uri="{FF2B5EF4-FFF2-40B4-BE49-F238E27FC236}">
                <a16:creationId xmlns:a16="http://schemas.microsoft.com/office/drawing/2014/main" id="{967AC69B-DA09-4C2B-8FD4-4A7A772A49FE}"/>
              </a:ext>
            </a:extLst>
          </p:cNvPr>
          <p:cNvSpPr>
            <a:spLocks noGrp="1"/>
          </p:cNvSpPr>
          <p:nvPr>
            <p:ph sz="quarter" idx="4"/>
          </p:nvPr>
        </p:nvSpPr>
        <p:spPr/>
        <p:txBody>
          <a:bodyPr/>
          <a:lstStyle/>
          <a:p>
            <a:r>
              <a:rPr lang="sr-Cyrl-RS" dirty="0"/>
              <a:t>Делимична апсорпција лековите супастанце</a:t>
            </a:r>
          </a:p>
          <a:p>
            <a:r>
              <a:rPr lang="sr-Cyrl-RS" dirty="0"/>
              <a:t>Инактивирање активне супстанце у ГИТ-у</a:t>
            </a:r>
          </a:p>
          <a:p>
            <a:r>
              <a:rPr lang="sr-Cyrl-RS" dirty="0"/>
              <a:t>Спор терапијски одговор</a:t>
            </a:r>
            <a:endParaRPr lang="en-US" dirty="0"/>
          </a:p>
        </p:txBody>
      </p:sp>
    </p:spTree>
    <p:extLst>
      <p:ext uri="{BB962C8B-B14F-4D97-AF65-F5344CB8AC3E}">
        <p14:creationId xmlns:p14="http://schemas.microsoft.com/office/powerpoint/2010/main" val="732946952"/>
      </p:ext>
    </p:extLst>
  </p:cSld>
  <p:clrMapOvr>
    <a:masterClrMapping/>
  </p:clrMapOvr>
  <mc:AlternateContent xmlns:mc="http://schemas.openxmlformats.org/markup-compatibility/2006" xmlns:p14="http://schemas.microsoft.com/office/powerpoint/2010/main">
    <mc:Choice Requires="p14">
      <p:transition spd="slow" p14:dur="2000" advTm="144315"/>
    </mc:Choice>
    <mc:Fallback xmlns="">
      <p:transition spd="slow" advTm="144315"/>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8044-FE71-4DD6-97C5-31AC658C9730}"/>
              </a:ext>
            </a:extLst>
          </p:cNvPr>
          <p:cNvSpPr>
            <a:spLocks noGrp="1"/>
          </p:cNvSpPr>
          <p:nvPr>
            <p:ph type="title"/>
          </p:nvPr>
        </p:nvSpPr>
        <p:spPr/>
        <p:txBody>
          <a:bodyPr>
            <a:normAutofit fontScale="90000"/>
          </a:bodyPr>
          <a:lstStyle/>
          <a:p>
            <a:pPr algn="ct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Утицај помоћних материја на апсорпцију лекова </a:t>
            </a:r>
            <a:endParaRPr lang="en-US" sz="4400" dirty="0"/>
          </a:p>
        </p:txBody>
      </p:sp>
    </p:spTree>
    <p:extLst>
      <p:ext uri="{BB962C8B-B14F-4D97-AF65-F5344CB8AC3E}">
        <p14:creationId xmlns:p14="http://schemas.microsoft.com/office/powerpoint/2010/main" val="769779433"/>
      </p:ext>
    </p:extLst>
  </p:cSld>
  <p:clrMapOvr>
    <a:masterClrMapping/>
  </p:clrMapOvr>
  <mc:AlternateContent xmlns:mc="http://schemas.openxmlformats.org/markup-compatibility/2006" xmlns:p14="http://schemas.microsoft.com/office/powerpoint/2010/main">
    <mc:Choice Requires="p14">
      <p:transition spd="slow" p14:dur="2000" advTm="14848"/>
    </mc:Choice>
    <mc:Fallback xmlns="">
      <p:transition spd="slow" advTm="14848"/>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42FB1-C8DE-437E-93A1-584751471504}"/>
              </a:ext>
            </a:extLst>
          </p:cNvPr>
          <p:cNvSpPr>
            <a:spLocks noGrp="1"/>
          </p:cNvSpPr>
          <p:nvPr>
            <p:ph type="title"/>
          </p:nvPr>
        </p:nvSpPr>
        <p:spPr>
          <a:xfrm>
            <a:off x="956344" y="484632"/>
            <a:ext cx="10171903" cy="1609344"/>
          </a:xfrm>
        </p:spPr>
        <p:txBody>
          <a:bodyPr>
            <a:normAutofit/>
          </a:bodyPr>
          <a:lstStyle/>
          <a:p>
            <a:r>
              <a:rPr lang="sr-Cyrl-RS" sz="4400" dirty="0"/>
              <a:t>Дезинтегратори</a:t>
            </a:r>
            <a:endParaRPr lang="en-US" sz="4400" dirty="0"/>
          </a:p>
        </p:txBody>
      </p:sp>
      <p:graphicFrame>
        <p:nvGraphicFramePr>
          <p:cNvPr id="7" name="Content Placeholder 6">
            <a:extLst>
              <a:ext uri="{FF2B5EF4-FFF2-40B4-BE49-F238E27FC236}">
                <a16:creationId xmlns:a16="http://schemas.microsoft.com/office/drawing/2014/main" id="{2BCFD303-F2EB-4504-921E-BF866AC12228}"/>
              </a:ext>
            </a:extLst>
          </p:cNvPr>
          <p:cNvGraphicFramePr>
            <a:graphicFrameLocks noGrp="1"/>
          </p:cNvGraphicFramePr>
          <p:nvPr>
            <p:ph idx="1"/>
            <p:extLst>
              <p:ext uri="{D42A27DB-BD31-4B8C-83A1-F6EECF244321}">
                <p14:modId xmlns:p14="http://schemas.microsoft.com/office/powerpoint/2010/main" val="780454546"/>
              </p:ext>
            </p:extLst>
          </p:nvPr>
        </p:nvGraphicFramePr>
        <p:xfrm>
          <a:off x="2617338" y="1904302"/>
          <a:ext cx="5869305" cy="4469066"/>
        </p:xfrm>
        <a:graphic>
          <a:graphicData uri="http://schemas.openxmlformats.org/drawingml/2006/table">
            <a:tbl>
              <a:tblPr firstRow="1" firstCol="1" bandRow="1">
                <a:tableStyleId>{69CF1AB2-1976-4502-BF36-3FF5EA218861}</a:tableStyleId>
              </a:tblPr>
              <a:tblGrid>
                <a:gridCol w="2934335">
                  <a:extLst>
                    <a:ext uri="{9D8B030D-6E8A-4147-A177-3AD203B41FA5}">
                      <a16:colId xmlns:a16="http://schemas.microsoft.com/office/drawing/2014/main" val="2117686094"/>
                    </a:ext>
                  </a:extLst>
                </a:gridCol>
                <a:gridCol w="2934970">
                  <a:extLst>
                    <a:ext uri="{9D8B030D-6E8A-4147-A177-3AD203B41FA5}">
                      <a16:colId xmlns:a16="http://schemas.microsoft.com/office/drawing/2014/main" val="1551375161"/>
                    </a:ext>
                  </a:extLst>
                </a:gridCol>
              </a:tblGrid>
              <a:tr h="2059098">
                <a:tc>
                  <a:txBody>
                    <a:bodyPr/>
                    <a:lstStyle/>
                    <a:p>
                      <a:pPr marL="0" marR="0" lvl="0" indent="0" algn="ctr">
                        <a:lnSpc>
                          <a:spcPct val="150000"/>
                        </a:lnSpc>
                        <a:spcBef>
                          <a:spcPts val="0"/>
                        </a:spcBef>
                        <a:spcAft>
                          <a:spcPts val="800"/>
                        </a:spcAft>
                        <a:buFont typeface="+mj-lt"/>
                        <a:buNone/>
                      </a:pPr>
                      <a:r>
                        <a:rPr lang="en-US" sz="1800" b="1" dirty="0" err="1">
                          <a:effectLst/>
                        </a:rPr>
                        <a:t>Тренутно</a:t>
                      </a:r>
                      <a:r>
                        <a:rPr lang="en-US" sz="1800" b="1" dirty="0">
                          <a:effectLst/>
                        </a:rPr>
                        <a:t> </a:t>
                      </a:r>
                      <a:r>
                        <a:rPr lang="en-US" sz="1800" b="1" dirty="0" err="1">
                          <a:effectLst/>
                        </a:rPr>
                        <a:t>ослобађање</a:t>
                      </a:r>
                      <a:r>
                        <a:rPr lang="en-US" sz="1800" b="1" dirty="0">
                          <a:effectLst/>
                        </a:rPr>
                        <a:t> </a:t>
                      </a:r>
                      <a:r>
                        <a:rPr lang="en-US" sz="1800" b="1" dirty="0" err="1">
                          <a:effectLst/>
                        </a:rPr>
                        <a:t>лека</a:t>
                      </a:r>
                      <a:r>
                        <a:rPr lang="en-US" sz="1800" b="1" dirty="0">
                          <a:effectLst/>
                        </a:rPr>
                        <a:t>:</a:t>
                      </a:r>
                      <a:endParaRPr lang="en-US" sz="1600" b="1" dirty="0">
                        <a:effectLst/>
                      </a:endParaRPr>
                    </a:p>
                    <a:p>
                      <a:pPr marL="0" marR="0">
                        <a:lnSpc>
                          <a:spcPct val="150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800"/>
                        </a:spcAft>
                      </a:pPr>
                      <a:r>
                        <a:rPr lang="en-US" sz="1200" dirty="0" err="1">
                          <a:effectLst/>
                        </a:rPr>
                        <a:t>Лактоза</a:t>
                      </a:r>
                      <a:r>
                        <a:rPr lang="en-US" sz="1200" dirty="0">
                          <a:effectLst/>
                        </a:rPr>
                        <a:t>, </a:t>
                      </a:r>
                      <a:r>
                        <a:rPr lang="en-US" sz="1200" dirty="0" err="1">
                          <a:effectLst/>
                        </a:rPr>
                        <a:t>поливинил</a:t>
                      </a:r>
                      <a:r>
                        <a:rPr lang="en-US" sz="1200" dirty="0">
                          <a:effectLst/>
                        </a:rPr>
                        <a:t> </a:t>
                      </a:r>
                      <a:r>
                        <a:rPr lang="en-US" sz="1200" dirty="0" err="1">
                          <a:effectLst/>
                        </a:rPr>
                        <a:t>пиролидон</a:t>
                      </a:r>
                      <a:r>
                        <a:rPr lang="en-US" sz="1200" dirty="0">
                          <a:effectLst/>
                        </a:rPr>
                        <a:t>, </a:t>
                      </a:r>
                      <a:r>
                        <a:rPr lang="en-US" sz="1200" dirty="0" err="1">
                          <a:effectLst/>
                        </a:rPr>
                        <a:t>поливинил</a:t>
                      </a:r>
                      <a:r>
                        <a:rPr lang="en-US" sz="1200" dirty="0">
                          <a:effectLst/>
                        </a:rPr>
                        <a:t> </a:t>
                      </a:r>
                      <a:r>
                        <a:rPr lang="en-US" sz="1200" dirty="0" err="1">
                          <a:effectLst/>
                        </a:rPr>
                        <a:t>алкохол</a:t>
                      </a:r>
                      <a:r>
                        <a:rPr lang="en-US" sz="1200" dirty="0">
                          <a:effectLst/>
                        </a:rPr>
                        <a:t>, </a:t>
                      </a:r>
                      <a:r>
                        <a:rPr lang="en-US" sz="1200" dirty="0" err="1">
                          <a:effectLst/>
                        </a:rPr>
                        <a:t>хидроксипропил</a:t>
                      </a:r>
                      <a:r>
                        <a:rPr lang="en-US" sz="1200" dirty="0">
                          <a:effectLst/>
                        </a:rPr>
                        <a:t> </a:t>
                      </a:r>
                      <a:r>
                        <a:rPr lang="en-US" sz="1200" dirty="0" err="1">
                          <a:effectLst/>
                        </a:rPr>
                        <a:t>целулоза</a:t>
                      </a:r>
                      <a:r>
                        <a:rPr lang="en-US" sz="1200" dirty="0">
                          <a:effectLst/>
                        </a:rPr>
                        <a:t> </a:t>
                      </a:r>
                      <a:r>
                        <a:rPr lang="en-US" sz="1200" dirty="0" err="1">
                          <a:effectLst/>
                        </a:rPr>
                        <a:t>малог</a:t>
                      </a:r>
                      <a:r>
                        <a:rPr lang="en-US" sz="1200" dirty="0">
                          <a:effectLst/>
                        </a:rPr>
                        <a:t> </a:t>
                      </a:r>
                      <a:r>
                        <a:rPr lang="en-US" sz="1200" dirty="0" err="1">
                          <a:effectLst/>
                        </a:rPr>
                        <a:t>вискозитета</a:t>
                      </a:r>
                      <a:r>
                        <a:rPr lang="en-US" sz="1200" dirty="0">
                          <a:effectLst/>
                        </a:rPr>
                        <a:t>, </a:t>
                      </a:r>
                      <a:r>
                        <a:rPr lang="en-US" sz="1200" dirty="0" err="1">
                          <a:effectLst/>
                        </a:rPr>
                        <a:t>кросповидон</a:t>
                      </a:r>
                      <a:r>
                        <a:rPr lang="en-US" sz="1200" dirty="0">
                          <a:effectLst/>
                        </a:rPr>
                        <a:t>, </a:t>
                      </a:r>
                      <a:r>
                        <a:rPr lang="en-US" sz="1200" dirty="0" err="1">
                          <a:effectLst/>
                        </a:rPr>
                        <a:t>полиетилен</a:t>
                      </a:r>
                      <a:r>
                        <a:rPr lang="en-US" sz="1200" dirty="0">
                          <a:effectLst/>
                        </a:rPr>
                        <a:t> </a:t>
                      </a:r>
                      <a:r>
                        <a:rPr lang="en-US" sz="1200" dirty="0" err="1">
                          <a:effectLst/>
                        </a:rPr>
                        <a:t>гликол</a:t>
                      </a:r>
                      <a:endParaRPr lang="en-US" sz="1100" dirty="0">
                        <a:effectLst/>
                      </a:endParaRPr>
                    </a:p>
                    <a:p>
                      <a:pPr marL="0" marR="0" algn="just">
                        <a:lnSpc>
                          <a:spcPct val="150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70587332"/>
                  </a:ext>
                </a:extLst>
              </a:tr>
              <a:tr h="1435861">
                <a:tc>
                  <a:txBody>
                    <a:bodyPr/>
                    <a:lstStyle/>
                    <a:p>
                      <a:pPr marL="0" marR="0" lvl="0" indent="0" algn="ctr">
                        <a:lnSpc>
                          <a:spcPct val="150000"/>
                        </a:lnSpc>
                        <a:spcBef>
                          <a:spcPts val="0"/>
                        </a:spcBef>
                        <a:spcAft>
                          <a:spcPts val="800"/>
                        </a:spcAft>
                        <a:buFont typeface="+mj-lt"/>
                        <a:buNone/>
                      </a:pPr>
                      <a:r>
                        <a:rPr lang="en-US" sz="1600" dirty="0" err="1">
                          <a:effectLst/>
                        </a:rPr>
                        <a:t>Одложено</a:t>
                      </a:r>
                      <a:r>
                        <a:rPr lang="en-US" sz="1600" dirty="0">
                          <a:effectLst/>
                        </a:rPr>
                        <a:t> </a:t>
                      </a:r>
                      <a:r>
                        <a:rPr lang="en-US" sz="1600" dirty="0" err="1">
                          <a:effectLst/>
                        </a:rPr>
                        <a:t>ослобађање</a:t>
                      </a:r>
                      <a:r>
                        <a:rPr lang="en-US" sz="1600" dirty="0">
                          <a:effectLst/>
                        </a:rPr>
                        <a:t> </a:t>
                      </a:r>
                      <a:r>
                        <a:rPr lang="en-US" sz="1600" dirty="0" err="1">
                          <a:effectLst/>
                        </a:rPr>
                        <a:t>лека</a:t>
                      </a:r>
                      <a:r>
                        <a:rPr lang="en-US" sz="1200" dirty="0">
                          <a:effectLst/>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800"/>
                        </a:spcAft>
                      </a:pPr>
                      <a:r>
                        <a:rPr lang="en-US" sz="1200" dirty="0" err="1">
                          <a:effectLst/>
                        </a:rPr>
                        <a:t>Метакрилна</a:t>
                      </a:r>
                      <a:r>
                        <a:rPr lang="en-US" sz="1200" dirty="0">
                          <a:effectLst/>
                        </a:rPr>
                        <a:t> </a:t>
                      </a:r>
                      <a:r>
                        <a:rPr lang="en-US" sz="1200" dirty="0" err="1">
                          <a:effectLst/>
                        </a:rPr>
                        <a:t>киселина-етил</a:t>
                      </a:r>
                      <a:r>
                        <a:rPr lang="en-US" sz="1200" dirty="0">
                          <a:effectLst/>
                        </a:rPr>
                        <a:t> </a:t>
                      </a:r>
                      <a:r>
                        <a:rPr lang="en-US" sz="1200" dirty="0" err="1">
                          <a:effectLst/>
                        </a:rPr>
                        <a:t>акрилат</a:t>
                      </a:r>
                      <a:r>
                        <a:rPr lang="en-US" sz="1200" dirty="0">
                          <a:effectLst/>
                        </a:rPr>
                        <a:t>, </a:t>
                      </a:r>
                      <a:r>
                        <a:rPr lang="en-US" sz="1200" dirty="0" err="1">
                          <a:effectLst/>
                        </a:rPr>
                        <a:t>хидрокси</a:t>
                      </a:r>
                      <a:r>
                        <a:rPr lang="en-US" sz="1200" dirty="0">
                          <a:effectLst/>
                        </a:rPr>
                        <a:t> </a:t>
                      </a:r>
                      <a:r>
                        <a:rPr lang="en-US" sz="1200" dirty="0" err="1">
                          <a:effectLst/>
                        </a:rPr>
                        <a:t>пропил</a:t>
                      </a:r>
                      <a:r>
                        <a:rPr lang="en-US" sz="1200" dirty="0">
                          <a:effectLst/>
                        </a:rPr>
                        <a:t> </a:t>
                      </a:r>
                      <a:r>
                        <a:rPr lang="en-US" sz="1200" dirty="0" err="1">
                          <a:effectLst/>
                        </a:rPr>
                        <a:t>целулоза</a:t>
                      </a:r>
                      <a:r>
                        <a:rPr lang="en-US" sz="1200" dirty="0">
                          <a:effectLst/>
                        </a:rPr>
                        <a:t> </a:t>
                      </a:r>
                      <a:r>
                        <a:rPr lang="en-US" sz="1200" dirty="0" err="1">
                          <a:effectLst/>
                        </a:rPr>
                        <a:t>великог</a:t>
                      </a:r>
                      <a:r>
                        <a:rPr lang="en-US" sz="1200" dirty="0">
                          <a:effectLst/>
                        </a:rPr>
                        <a:t> </a:t>
                      </a:r>
                      <a:r>
                        <a:rPr lang="en-US" sz="1200" dirty="0" err="1">
                          <a:effectLst/>
                        </a:rPr>
                        <a:t>вискозитета</a:t>
                      </a:r>
                      <a:r>
                        <a:rPr lang="en-US" sz="1200" dirty="0">
                          <a:effectLst/>
                        </a:rPr>
                        <a:t>, </a:t>
                      </a:r>
                      <a:r>
                        <a:rPr lang="en-US" sz="1200" dirty="0" err="1">
                          <a:effectLst/>
                        </a:rPr>
                        <a:t>целулоза</a:t>
                      </a:r>
                      <a:r>
                        <a:rPr lang="en-US" sz="1200" dirty="0">
                          <a:effectLst/>
                        </a:rPr>
                        <a:t> </a:t>
                      </a:r>
                      <a:r>
                        <a:rPr lang="en-US" sz="1200" dirty="0" err="1">
                          <a:effectLst/>
                        </a:rPr>
                        <a:t>ацетат</a:t>
                      </a:r>
                      <a:r>
                        <a:rPr lang="en-US" sz="1200" dirty="0">
                          <a:effectLst/>
                        </a:rPr>
                        <a:t> </a:t>
                      </a:r>
                      <a:r>
                        <a:rPr lang="en-US" sz="1200" dirty="0" err="1">
                          <a:effectLst/>
                        </a:rPr>
                        <a:t>фталат</a:t>
                      </a:r>
                      <a:endParaRPr lang="en-US" sz="1100" dirty="0">
                        <a:effectLst/>
                      </a:endParaRPr>
                    </a:p>
                    <a:p>
                      <a:pPr marL="0" marR="0" algn="just">
                        <a:lnSpc>
                          <a:spcPct val="150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44974791"/>
                  </a:ext>
                </a:extLst>
              </a:tr>
              <a:tr h="974107">
                <a:tc>
                  <a:txBody>
                    <a:bodyPr/>
                    <a:lstStyle/>
                    <a:p>
                      <a:pPr marL="0" marR="0" lvl="0" indent="0" algn="ctr">
                        <a:lnSpc>
                          <a:spcPct val="150000"/>
                        </a:lnSpc>
                        <a:spcBef>
                          <a:spcPts val="0"/>
                        </a:spcBef>
                        <a:spcAft>
                          <a:spcPts val="800"/>
                        </a:spcAft>
                        <a:buFont typeface="+mj-lt"/>
                        <a:buNone/>
                      </a:pPr>
                      <a:r>
                        <a:rPr lang="en-US" sz="1600" dirty="0" err="1">
                          <a:effectLst/>
                        </a:rPr>
                        <a:t>Продужено</a:t>
                      </a:r>
                      <a:r>
                        <a:rPr lang="en-US" sz="1600" dirty="0">
                          <a:effectLst/>
                        </a:rPr>
                        <a:t> </a:t>
                      </a:r>
                      <a:r>
                        <a:rPr lang="en-US" sz="1600" dirty="0" err="1">
                          <a:effectLst/>
                        </a:rPr>
                        <a:t>ослобађање</a:t>
                      </a:r>
                      <a:r>
                        <a:rPr lang="en-US" sz="1600" dirty="0">
                          <a:effectLst/>
                        </a:rPr>
                        <a:t> </a:t>
                      </a:r>
                      <a:r>
                        <a:rPr lang="en-US" sz="1600" dirty="0" err="1">
                          <a:effectLst/>
                        </a:rPr>
                        <a:t>лека</a:t>
                      </a:r>
                      <a:r>
                        <a:rPr lang="en-US" sz="1600" dirty="0">
                          <a:effectLst/>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800"/>
                        </a:spcAft>
                      </a:pPr>
                      <a:r>
                        <a:rPr lang="en-US" sz="1200" dirty="0" err="1">
                          <a:effectLst/>
                        </a:rPr>
                        <a:t>Целулоза</a:t>
                      </a:r>
                      <a:r>
                        <a:rPr lang="en-US" sz="1200" dirty="0">
                          <a:effectLst/>
                        </a:rPr>
                        <a:t> </a:t>
                      </a:r>
                      <a:r>
                        <a:rPr lang="en-US" sz="1200" dirty="0" err="1">
                          <a:effectLst/>
                        </a:rPr>
                        <a:t>ацетат</a:t>
                      </a:r>
                      <a:r>
                        <a:rPr lang="en-US" sz="1200" dirty="0">
                          <a:effectLst/>
                        </a:rPr>
                        <a:t> </a:t>
                      </a:r>
                      <a:r>
                        <a:rPr lang="en-US" sz="1200" dirty="0" err="1">
                          <a:effectLst/>
                        </a:rPr>
                        <a:t>фталат</a:t>
                      </a:r>
                      <a:r>
                        <a:rPr lang="en-US" sz="1200" dirty="0">
                          <a:effectLst/>
                        </a:rPr>
                        <a:t>, </a:t>
                      </a:r>
                      <a:r>
                        <a:rPr lang="en-US" sz="1200" dirty="0" err="1">
                          <a:effectLst/>
                        </a:rPr>
                        <a:t>Хидроксипропил</a:t>
                      </a:r>
                      <a:r>
                        <a:rPr lang="en-US" sz="1200" dirty="0">
                          <a:effectLst/>
                        </a:rPr>
                        <a:t> </a:t>
                      </a:r>
                      <a:r>
                        <a:rPr lang="en-US" sz="1200" dirty="0" err="1">
                          <a:effectLst/>
                        </a:rPr>
                        <a:t>целулоза</a:t>
                      </a:r>
                      <a:r>
                        <a:rPr lang="en-US" sz="1200" dirty="0">
                          <a:effectLst/>
                        </a:rPr>
                        <a:t> </a:t>
                      </a:r>
                      <a:r>
                        <a:rPr lang="en-US" sz="1200" dirty="0" err="1">
                          <a:effectLst/>
                        </a:rPr>
                        <a:t>високог</a:t>
                      </a:r>
                      <a:r>
                        <a:rPr lang="en-US" sz="1200" dirty="0">
                          <a:effectLst/>
                        </a:rPr>
                        <a:t> </a:t>
                      </a:r>
                      <a:r>
                        <a:rPr lang="en-US" sz="1200" dirty="0" err="1">
                          <a:effectLst/>
                        </a:rPr>
                        <a:t>вискозитета</a:t>
                      </a:r>
                      <a:r>
                        <a:rPr lang="en-US" sz="1200" dirty="0">
                          <a:effectLst/>
                        </a:rPr>
                        <a:t>, </a:t>
                      </a:r>
                      <a:r>
                        <a:rPr lang="en-US" sz="1200" dirty="0" err="1">
                          <a:effectLst/>
                        </a:rPr>
                        <a:t>Поливинил</a:t>
                      </a:r>
                      <a:r>
                        <a:rPr lang="en-US" sz="1200" dirty="0">
                          <a:effectLst/>
                        </a:rPr>
                        <a:t> </a:t>
                      </a:r>
                      <a:r>
                        <a:rPr lang="en-US" sz="1200" dirty="0" err="1">
                          <a:effectLst/>
                        </a:rPr>
                        <a:t>ацетат</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86649055"/>
                  </a:ext>
                </a:extLst>
              </a:tr>
            </a:tbl>
          </a:graphicData>
        </a:graphic>
      </p:graphicFrame>
    </p:spTree>
    <p:extLst>
      <p:ext uri="{BB962C8B-B14F-4D97-AF65-F5344CB8AC3E}">
        <p14:creationId xmlns:p14="http://schemas.microsoft.com/office/powerpoint/2010/main" val="3509418209"/>
      </p:ext>
    </p:extLst>
  </p:cSld>
  <p:clrMapOvr>
    <a:masterClrMapping/>
  </p:clrMapOvr>
  <mc:AlternateContent xmlns:mc="http://schemas.openxmlformats.org/markup-compatibility/2006" xmlns:p14="http://schemas.microsoft.com/office/powerpoint/2010/main">
    <mc:Choice Requires="p14">
      <p:transition spd="slow" p14:dur="2000" advTm="57547"/>
    </mc:Choice>
    <mc:Fallback xmlns="">
      <p:transition spd="slow" advTm="57547"/>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A26276A-4960-40A2-966C-BE2EAAAB8155}"/>
              </a:ext>
            </a:extLst>
          </p:cNvPr>
          <p:cNvSpPr>
            <a:spLocks noGrp="1"/>
          </p:cNvSpPr>
          <p:nvPr>
            <p:ph idx="1"/>
          </p:nvPr>
        </p:nvSpPr>
        <p:spPr>
          <a:xfrm>
            <a:off x="838200" y="685800"/>
            <a:ext cx="6711696" cy="5899558"/>
          </a:xfrm>
        </p:spPr>
        <p:txBody>
          <a:bodyPr>
            <a:normAutofit fontScale="92500" lnSpcReduction="20000"/>
          </a:bodyPr>
          <a:lstStyle/>
          <a:p>
            <a:r>
              <a:rPr lang="ru-RU" b="1" dirty="0"/>
              <a:t>Средства за комплексирање</a:t>
            </a:r>
          </a:p>
          <a:p>
            <a:pPr lvl="1"/>
            <a:r>
              <a:rPr lang="ru-RU" dirty="0"/>
              <a:t>циклодекстрин остварују своје дејство комплексирањем са лековитом супстанцом што побољшава брзину растварања и апсорпцију</a:t>
            </a:r>
          </a:p>
          <a:p>
            <a:r>
              <a:rPr lang="ru-RU" b="1" dirty="0"/>
              <a:t>Средства за везивање </a:t>
            </a:r>
          </a:p>
          <a:p>
            <a:pPr lvl="1"/>
            <a:r>
              <a:rPr lang="ru-RU" dirty="0"/>
              <a:t>средства за везивање се додају у поступку израде таблета у циљу повезивања прашка у грануле. </a:t>
            </a:r>
          </a:p>
          <a:p>
            <a:pPr lvl="1"/>
            <a:r>
              <a:rPr lang="ru-RU" dirty="0"/>
              <a:t> скроб, желатин, деривати целулозе</a:t>
            </a:r>
          </a:p>
          <a:p>
            <a:pPr lvl="1"/>
            <a:r>
              <a:rPr lang="ru-RU" dirty="0"/>
              <a:t>већа количина повећава чврстину таблета и смањује брзину растварањ</a:t>
            </a:r>
            <a:r>
              <a:rPr lang="sr-Latn-RS" dirty="0"/>
              <a:t>a</a:t>
            </a:r>
            <a:endParaRPr lang="ru-RU" dirty="0"/>
          </a:p>
          <a:p>
            <a:r>
              <a:rPr lang="ru-RU" b="1" dirty="0"/>
              <a:t>Средства за корекцију вискозитета</a:t>
            </a:r>
          </a:p>
          <a:p>
            <a:pPr lvl="1"/>
            <a:r>
              <a:rPr lang="ru-RU" dirty="0"/>
              <a:t>гуар гума, полиетиленгликоли,  поливинилпиролидон </a:t>
            </a:r>
          </a:p>
          <a:p>
            <a:pPr lvl="1"/>
            <a:r>
              <a:rPr lang="ru-RU" dirty="0"/>
              <a:t>повећање вискозитета раствора доводи до смањења брзине апсорпције лека</a:t>
            </a:r>
          </a:p>
          <a:p>
            <a:r>
              <a:rPr lang="ru-RU" b="1" dirty="0"/>
              <a:t>Средства за облагање таблета</a:t>
            </a:r>
          </a:p>
          <a:p>
            <a:pPr lvl="1"/>
            <a:r>
              <a:rPr lang="ru-RU" dirty="0"/>
              <a:t>облагање таблета успорава растварање и апсорпцију лека</a:t>
            </a:r>
          </a:p>
          <a:p>
            <a:r>
              <a:rPr lang="ru-RU" b="1" dirty="0"/>
              <a:t>Сурфактанти</a:t>
            </a:r>
          </a:p>
          <a:p>
            <a:pPr lvl="1"/>
            <a:r>
              <a:rPr lang="ru-RU" dirty="0"/>
              <a:t>побољшање квашења, стабилности</a:t>
            </a:r>
          </a:p>
          <a:p>
            <a:pPr lvl="1"/>
            <a:r>
              <a:rPr lang="ru-RU" dirty="0"/>
              <a:t>повећања растворљивости</a:t>
            </a:r>
            <a:endParaRPr lang="sr-Latn-RS" dirty="0"/>
          </a:p>
          <a:p>
            <a:pPr lvl="1"/>
            <a:r>
              <a:rPr lang="sr-Cyrl-RS" dirty="0">
                <a:ea typeface="Times New Roman" panose="02020603050405020304" pitchFamily="18" charset="0"/>
              </a:rPr>
              <a:t>у</a:t>
            </a:r>
            <a:r>
              <a:rPr lang="ru-RU" sz="1800" dirty="0">
                <a:effectLst/>
                <a:ea typeface="Times New Roman" panose="02020603050405020304" pitchFamily="18" charset="0"/>
              </a:rPr>
              <a:t> чврстим дозираним облицима </a:t>
            </a:r>
            <a:r>
              <a:rPr lang="sr-Latn-RS" sz="1800" dirty="0">
                <a:effectLst/>
                <a:ea typeface="Times New Roman" panose="02020603050405020304" pitchFamily="18" charset="0"/>
              </a:rPr>
              <a:t>- </a:t>
            </a:r>
            <a:r>
              <a:rPr lang="ru-RU" sz="1800" dirty="0">
                <a:effectLst/>
                <a:ea typeface="Times New Roman" panose="02020603050405020304" pitchFamily="18" charset="0"/>
              </a:rPr>
              <a:t>натријум лаурил сулфат, полоксамери, </a:t>
            </a:r>
            <a:r>
              <a:rPr lang="en-US" sz="1800" dirty="0">
                <a:effectLst/>
                <a:ea typeface="Times New Roman" panose="02020603050405020304" pitchFamily="18" charset="0"/>
              </a:rPr>
              <a:t>D-α-</a:t>
            </a:r>
            <a:r>
              <a:rPr lang="sr-Cyrl-RS" sz="1800" dirty="0">
                <a:effectLst/>
                <a:ea typeface="Times New Roman" panose="02020603050405020304" pitchFamily="18" charset="0"/>
              </a:rPr>
              <a:t>токоферол полиетилгликол сукцинат. </a:t>
            </a:r>
            <a:endParaRPr lang="sr-Latn-RS" sz="1800" dirty="0">
              <a:effectLst/>
              <a:ea typeface="Times New Roman" panose="02020603050405020304" pitchFamily="18" charset="0"/>
            </a:endParaRPr>
          </a:p>
          <a:p>
            <a:pPr lvl="1"/>
            <a:r>
              <a:rPr lang="ru-RU" dirty="0"/>
              <a:t>високе концентрације сурфактаната успоравају апсорпцију јер граде нерастворан комплекс са леком</a:t>
            </a:r>
          </a:p>
          <a:p>
            <a:endParaRPr lang="ru-RU" dirty="0"/>
          </a:p>
          <a:p>
            <a:endParaRPr lang="en-US" dirty="0"/>
          </a:p>
        </p:txBody>
      </p:sp>
    </p:spTree>
    <p:extLst>
      <p:ext uri="{BB962C8B-B14F-4D97-AF65-F5344CB8AC3E}">
        <p14:creationId xmlns:p14="http://schemas.microsoft.com/office/powerpoint/2010/main" val="1159640831"/>
      </p:ext>
    </p:extLst>
  </p:cSld>
  <p:clrMapOvr>
    <a:masterClrMapping/>
  </p:clrMapOvr>
  <mc:AlternateContent xmlns:mc="http://schemas.openxmlformats.org/markup-compatibility/2006" xmlns:p14="http://schemas.microsoft.com/office/powerpoint/2010/main">
    <mc:Choice Requires="p14">
      <p:transition spd="slow" p14:dur="2000" advTm="98129"/>
    </mc:Choice>
    <mc:Fallback xmlns="">
      <p:transition spd="slow" advTm="98129"/>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A26276A-4960-40A2-966C-BE2EAAAB8155}"/>
              </a:ext>
            </a:extLst>
          </p:cNvPr>
          <p:cNvSpPr>
            <a:spLocks noGrp="1"/>
          </p:cNvSpPr>
          <p:nvPr>
            <p:ph idx="1"/>
          </p:nvPr>
        </p:nvSpPr>
        <p:spPr>
          <a:xfrm>
            <a:off x="838200" y="685800"/>
            <a:ext cx="6711696" cy="5899558"/>
          </a:xfrm>
        </p:spPr>
        <p:txBody>
          <a:bodyPr>
            <a:normAutofit/>
          </a:bodyPr>
          <a:lstStyle/>
          <a:p>
            <a:pPr marL="0" indent="0" algn="just">
              <a:lnSpc>
                <a:spcPct val="150000"/>
              </a:lnSpc>
              <a:spcAft>
                <a:spcPts val="800"/>
              </a:spcAft>
              <a:buNone/>
            </a:pPr>
            <a:r>
              <a:rPr lang="sr-Cyrl-RS" b="1" dirty="0">
                <a:effectLst/>
                <a:ea typeface="Times New Roman" panose="02020603050405020304" pitchFamily="18" charset="0"/>
                <a:cs typeface="Calibri" panose="020F0502020204030204" pitchFamily="34" charset="0"/>
              </a:rPr>
              <a:t>Средства за подешавање</a:t>
            </a:r>
            <a:r>
              <a:rPr lang="en-US" b="1" dirty="0">
                <a:effectLst/>
                <a:ea typeface="Times New Roman" panose="02020603050405020304" pitchFamily="18" charset="0"/>
                <a:cs typeface="Calibri" panose="020F0502020204030204" pitchFamily="34" charset="0"/>
              </a:rPr>
              <a:t> pH</a:t>
            </a:r>
            <a:r>
              <a:rPr lang="sr-Cyrl-RS" b="1" dirty="0">
                <a:effectLst/>
                <a:ea typeface="Times New Roman" panose="02020603050405020304" pitchFamily="18" charset="0"/>
                <a:cs typeface="Calibri" panose="020F0502020204030204" pitchFamily="34" charset="0"/>
              </a:rPr>
              <a:t> вредности</a:t>
            </a:r>
            <a:endParaRPr lang="en-US" dirty="0">
              <a:effectLst/>
              <a:ea typeface="Calibri" panose="020F0502020204030204" pitchFamily="34" charset="0"/>
              <a:cs typeface="Calibri" panose="020F0502020204030204" pitchFamily="34" charset="0"/>
            </a:endParaRPr>
          </a:p>
          <a:p>
            <a:r>
              <a:rPr lang="sr-Cyrl-RS" sz="1700" dirty="0">
                <a:effectLst/>
                <a:ea typeface="Times New Roman" panose="02020603050405020304" pitchFamily="18" charset="0"/>
              </a:rPr>
              <a:t>На брзину растварања активне супстанце може се утицати променом </a:t>
            </a:r>
            <a:r>
              <a:rPr lang="en-US" sz="1700" dirty="0">
                <a:effectLst/>
                <a:latin typeface="Cambria" panose="02040503050406030204" pitchFamily="18" charset="0"/>
                <a:ea typeface="Cambria" panose="02040503050406030204" pitchFamily="18" charset="0"/>
              </a:rPr>
              <a:t>pH</a:t>
            </a:r>
            <a:r>
              <a:rPr lang="en-US" sz="1700" dirty="0">
                <a:effectLst/>
                <a:ea typeface="Times New Roman" panose="02020603050405020304" pitchFamily="18" charset="0"/>
              </a:rPr>
              <a:t> </a:t>
            </a:r>
            <a:r>
              <a:rPr lang="sr-Cyrl-RS" sz="1700" dirty="0">
                <a:effectLst/>
                <a:ea typeface="Times New Roman" panose="02020603050405020304" pitchFamily="18" charset="0"/>
              </a:rPr>
              <a:t>вредности дифузионог слоја који постоји око сваке честице лека или микро окружења. </a:t>
            </a:r>
            <a:endParaRPr lang="sr-Latn-RS" sz="1700" dirty="0">
              <a:effectLst/>
              <a:ea typeface="Times New Roman" panose="02020603050405020304" pitchFamily="18" charset="0"/>
            </a:endParaRPr>
          </a:p>
          <a:p>
            <a:r>
              <a:rPr lang="sr-Cyrl-RS" sz="1700" dirty="0">
                <a:effectLst/>
                <a:ea typeface="Times New Roman" panose="02020603050405020304" pitchFamily="18" charset="0"/>
              </a:rPr>
              <a:t>Помоћне материје које се додају у наведене сврхе мешају се са осталим ексципијенсима чврстих дозираних облика пре него што се компримују у таблете или пуне у капсуле</a:t>
            </a:r>
            <a:endParaRPr lang="ru-RU" sz="1700" dirty="0"/>
          </a:p>
          <a:p>
            <a:endParaRPr lang="en-US" dirty="0"/>
          </a:p>
        </p:txBody>
      </p:sp>
    </p:spTree>
    <p:extLst>
      <p:ext uri="{BB962C8B-B14F-4D97-AF65-F5344CB8AC3E}">
        <p14:creationId xmlns:p14="http://schemas.microsoft.com/office/powerpoint/2010/main" val="4264863272"/>
      </p:ext>
    </p:extLst>
  </p:cSld>
  <p:clrMapOvr>
    <a:masterClrMapping/>
  </p:clrMapOvr>
  <mc:AlternateContent xmlns:mc="http://schemas.openxmlformats.org/markup-compatibility/2006" xmlns:p14="http://schemas.microsoft.com/office/powerpoint/2010/main">
    <mc:Choice Requires="p14">
      <p:transition spd="slow" p14:dur="2000" advTm="76999"/>
    </mc:Choice>
    <mc:Fallback xmlns="">
      <p:transition spd="slow" advTm="76999"/>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BAA57A-B1C8-4486-8B02-FF1A6311EE88}"/>
              </a:ext>
            </a:extLst>
          </p:cNvPr>
          <p:cNvSpPr>
            <a:spLocks noGrp="1"/>
          </p:cNvSpPr>
          <p:nvPr>
            <p:ph type="title"/>
          </p:nvPr>
        </p:nvSpPr>
        <p:spPr>
          <a:xfrm>
            <a:off x="1063752" y="2180100"/>
            <a:ext cx="10058400" cy="1609344"/>
          </a:xfrm>
        </p:spPr>
        <p:txBody>
          <a:bodyPr>
            <a:normAutofit fontScale="90000"/>
          </a:bodyPr>
          <a:lstStyle/>
          <a:p>
            <a:r>
              <a:rPr lang="ru-RU" sz="4000" dirty="0"/>
              <a:t>Конвенционални фармацеутски облици</a:t>
            </a:r>
            <a:br>
              <a:rPr lang="ru-RU" sz="4000" dirty="0"/>
            </a:br>
            <a:r>
              <a:rPr lang="ru-RU" sz="4000" dirty="0"/>
              <a:t/>
            </a:r>
            <a:br>
              <a:rPr lang="ru-RU" sz="4000" dirty="0"/>
            </a:br>
            <a:r>
              <a:rPr lang="ru-RU" sz="4000" dirty="0"/>
              <a:t>фармацеутски облици са модификованим ослобађањем лековите супстанце</a:t>
            </a:r>
            <a:endParaRPr lang="en-US" sz="4000" dirty="0"/>
          </a:p>
        </p:txBody>
      </p:sp>
    </p:spTree>
    <p:extLst>
      <p:ext uri="{BB962C8B-B14F-4D97-AF65-F5344CB8AC3E}">
        <p14:creationId xmlns:p14="http://schemas.microsoft.com/office/powerpoint/2010/main" val="220383190"/>
      </p:ext>
    </p:extLst>
  </p:cSld>
  <p:clrMapOvr>
    <a:masterClrMapping/>
  </p:clrMapOvr>
  <mc:AlternateContent xmlns:mc="http://schemas.openxmlformats.org/markup-compatibility/2006" xmlns:p14="http://schemas.microsoft.com/office/powerpoint/2010/main">
    <mc:Choice Requires="p14">
      <p:transition spd="slow" p14:dur="2000" advTm="14471"/>
    </mc:Choice>
    <mc:Fallback xmlns="">
      <p:transition spd="slow" advTm="14471"/>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BAA57A-B1C8-4486-8B02-FF1A6311EE88}"/>
              </a:ext>
            </a:extLst>
          </p:cNvPr>
          <p:cNvSpPr>
            <a:spLocks noGrp="1"/>
          </p:cNvSpPr>
          <p:nvPr>
            <p:ph type="title"/>
          </p:nvPr>
        </p:nvSpPr>
        <p:spPr/>
        <p:txBody>
          <a:bodyPr>
            <a:normAutofit fontScale="90000"/>
          </a:bodyPr>
          <a:lstStyle/>
          <a:p>
            <a:r>
              <a:rPr lang="ru-RU" sz="4000" dirty="0"/>
              <a:t>Орални фармацеутски облици са модификованим ослобађањем лековите супстанце</a:t>
            </a:r>
            <a:endParaRPr lang="en-US" dirty="0"/>
          </a:p>
        </p:txBody>
      </p:sp>
      <p:sp>
        <p:nvSpPr>
          <p:cNvPr id="6" name="Content Placeholder 5">
            <a:extLst>
              <a:ext uri="{FF2B5EF4-FFF2-40B4-BE49-F238E27FC236}">
                <a16:creationId xmlns:a16="http://schemas.microsoft.com/office/drawing/2014/main" id="{1A3AAD0B-A21E-48E5-AAE8-3C7F3566D55A}"/>
              </a:ext>
            </a:extLst>
          </p:cNvPr>
          <p:cNvSpPr>
            <a:spLocks noGrp="1"/>
          </p:cNvSpPr>
          <p:nvPr>
            <p:ph idx="1"/>
          </p:nvPr>
        </p:nvSpPr>
        <p:spPr/>
        <p:txBody>
          <a:bodyPr/>
          <a:lstStyle/>
          <a:p>
            <a:endParaRPr lang="ru-RU" dirty="0"/>
          </a:p>
          <a:p>
            <a:endParaRPr lang="ru-RU" dirty="0"/>
          </a:p>
          <a:p>
            <a:endParaRPr lang="ru-RU" dirty="0"/>
          </a:p>
          <a:p>
            <a:r>
              <a:rPr lang="ru-RU" sz="2400" dirty="0"/>
              <a:t>Препарати са модификованим ослобађањем представаљају облике код којих су брзина и/или место ослобађања лековите супстанце модификовани у поређењу са конвенционално доступним лековитим облицима. </a:t>
            </a:r>
            <a:endParaRPr lang="en-US" sz="2400" dirty="0"/>
          </a:p>
        </p:txBody>
      </p:sp>
    </p:spTree>
    <p:extLst>
      <p:ext uri="{BB962C8B-B14F-4D97-AF65-F5344CB8AC3E}">
        <p14:creationId xmlns:p14="http://schemas.microsoft.com/office/powerpoint/2010/main" val="2471052397"/>
      </p:ext>
    </p:extLst>
  </p:cSld>
  <p:clrMapOvr>
    <a:masterClrMapping/>
  </p:clrMapOvr>
  <mc:AlternateContent xmlns:mc="http://schemas.openxmlformats.org/markup-compatibility/2006" xmlns:p14="http://schemas.microsoft.com/office/powerpoint/2010/main">
    <mc:Choice Requires="p14">
      <p:transition spd="slow" p14:dur="2000" advTm="12883"/>
    </mc:Choice>
    <mc:Fallback xmlns="">
      <p:transition spd="slow" advTm="12883"/>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BAA57A-B1C8-4486-8B02-FF1A6311EE88}"/>
              </a:ext>
            </a:extLst>
          </p:cNvPr>
          <p:cNvSpPr>
            <a:spLocks noGrp="1"/>
          </p:cNvSpPr>
          <p:nvPr>
            <p:ph type="title"/>
          </p:nvPr>
        </p:nvSpPr>
        <p:spPr/>
        <p:txBody>
          <a:bodyPr>
            <a:normAutofit fontScale="90000"/>
          </a:bodyPr>
          <a:lstStyle/>
          <a:p>
            <a:r>
              <a:rPr lang="ru-RU" sz="4000" dirty="0"/>
              <a:t>Орални фармацеутски облици са модификованим ослобађањем лековите супстанце</a:t>
            </a:r>
            <a:endParaRPr lang="en-US" dirty="0"/>
          </a:p>
        </p:txBody>
      </p:sp>
      <p:sp>
        <p:nvSpPr>
          <p:cNvPr id="6" name="Content Placeholder 5">
            <a:extLst>
              <a:ext uri="{FF2B5EF4-FFF2-40B4-BE49-F238E27FC236}">
                <a16:creationId xmlns:a16="http://schemas.microsoft.com/office/drawing/2014/main" id="{1A3AAD0B-A21E-48E5-AAE8-3C7F3566D55A}"/>
              </a:ext>
            </a:extLst>
          </p:cNvPr>
          <p:cNvSpPr>
            <a:spLocks noGrp="1"/>
          </p:cNvSpPr>
          <p:nvPr>
            <p:ph idx="1"/>
          </p:nvPr>
        </p:nvSpPr>
        <p:spPr/>
        <p:txBody>
          <a:bodyPr/>
          <a:lstStyle/>
          <a:p>
            <a:endParaRPr lang="ru-RU" dirty="0"/>
          </a:p>
          <a:p>
            <a:endParaRPr lang="ru-RU" dirty="0"/>
          </a:p>
          <a:p>
            <a:pPr lvl="0"/>
            <a:r>
              <a:rPr lang="sr-Cyrl-RS" dirty="0" smtClean="0"/>
              <a:t>Препарати </a:t>
            </a:r>
            <a:r>
              <a:rPr lang="sr-Cyrl-RS" dirty="0"/>
              <a:t>са продуженим ослобађањем (енгл. </a:t>
            </a:r>
            <a:r>
              <a:rPr lang="sr-Latn-RS" dirty="0"/>
              <a:t>extended/prolonged release)</a:t>
            </a:r>
            <a:r>
              <a:rPr lang="sr-Cyrl-RS" dirty="0"/>
              <a:t>- ослобађање лека је успорен, продужено</a:t>
            </a:r>
            <a:endParaRPr lang="en-US" dirty="0"/>
          </a:p>
          <a:p>
            <a:pPr lvl="0"/>
            <a:r>
              <a:rPr lang="sr-Cyrl-RS" dirty="0"/>
              <a:t>Препарати са одложеним ослобађањем (енгл.</a:t>
            </a:r>
            <a:r>
              <a:rPr lang="sr-Latn-RS" dirty="0"/>
              <a:t> delayed release</a:t>
            </a:r>
            <a:r>
              <a:rPr lang="sr-Cyrl-RS" dirty="0"/>
              <a:t>)- ослобађање лека се одвија у тачно одређеном делу дигестивног тракта</a:t>
            </a:r>
            <a:endParaRPr lang="en-US" dirty="0"/>
          </a:p>
          <a:p>
            <a:pPr lvl="0"/>
            <a:r>
              <a:rPr lang="sr-Cyrl-RS" dirty="0"/>
              <a:t>Препарати са поновљеним ослобађањем (енгл. </a:t>
            </a:r>
            <a:r>
              <a:rPr lang="sr-Latn-RS" dirty="0"/>
              <a:t>pulsatile release</a:t>
            </a:r>
            <a:r>
              <a:rPr lang="sr-Cyrl-RS" dirty="0"/>
              <a:t>)- ослобађање лека је поновљено/пулсно</a:t>
            </a:r>
            <a:endParaRPr lang="en-US" dirty="0"/>
          </a:p>
          <a:p>
            <a:endParaRPr lang="ru-RU" dirty="0"/>
          </a:p>
        </p:txBody>
      </p:sp>
    </p:spTree>
    <p:extLst>
      <p:ext uri="{BB962C8B-B14F-4D97-AF65-F5344CB8AC3E}">
        <p14:creationId xmlns:p14="http://schemas.microsoft.com/office/powerpoint/2010/main" val="3603735519"/>
      </p:ext>
    </p:extLst>
  </p:cSld>
  <p:clrMapOvr>
    <a:masterClrMapping/>
  </p:clrMapOvr>
  <mc:AlternateContent xmlns:mc="http://schemas.openxmlformats.org/markup-compatibility/2006" xmlns:p14="http://schemas.microsoft.com/office/powerpoint/2010/main">
    <mc:Choice Requires="p14">
      <p:transition spd="slow" p14:dur="2000" advTm="12883"/>
    </mc:Choice>
    <mc:Fallback xmlns="">
      <p:transition spd="slow" advTm="12883"/>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E42E970-0225-438A-A513-21237F076CF7}"/>
              </a:ext>
            </a:extLst>
          </p:cNvPr>
          <p:cNvSpPr>
            <a:spLocks noGrp="1"/>
          </p:cNvSpPr>
          <p:nvPr>
            <p:ph type="body" idx="1"/>
          </p:nvPr>
        </p:nvSpPr>
        <p:spPr>
          <a:xfrm>
            <a:off x="1069848" y="655683"/>
            <a:ext cx="4754880" cy="640080"/>
          </a:xfrm>
        </p:spPr>
        <p:txBody>
          <a:bodyPr/>
          <a:lstStyle/>
          <a:p>
            <a:r>
              <a:rPr lang="sr-Cyrl-RS" dirty="0"/>
              <a:t>Конвенционални облици</a:t>
            </a:r>
            <a:endParaRPr lang="en-US" dirty="0"/>
          </a:p>
        </p:txBody>
      </p:sp>
      <p:sp>
        <p:nvSpPr>
          <p:cNvPr id="6" name="Content Placeholder 5">
            <a:extLst>
              <a:ext uri="{FF2B5EF4-FFF2-40B4-BE49-F238E27FC236}">
                <a16:creationId xmlns:a16="http://schemas.microsoft.com/office/drawing/2014/main" id="{DB0C5C9C-6F1A-45E4-9722-FCAF7D9DD3DE}"/>
              </a:ext>
            </a:extLst>
          </p:cNvPr>
          <p:cNvSpPr>
            <a:spLocks noGrp="1"/>
          </p:cNvSpPr>
          <p:nvPr>
            <p:ph sz="half" idx="2"/>
          </p:nvPr>
        </p:nvSpPr>
        <p:spPr>
          <a:xfrm>
            <a:off x="1128571" y="1459684"/>
            <a:ext cx="4754880" cy="3291840"/>
          </a:xfrm>
        </p:spPr>
        <p:txBody>
          <a:bodyPr/>
          <a:lstStyle/>
          <a:p>
            <a:r>
              <a:rPr lang="sr-Cyrl-RS" dirty="0"/>
              <a:t>Тренутно ослобађње</a:t>
            </a:r>
          </a:p>
          <a:p>
            <a:r>
              <a:rPr lang="sr-Cyrl-RS" dirty="0"/>
              <a:t>Фреквентно дозирање</a:t>
            </a:r>
          </a:p>
          <a:p>
            <a:endParaRPr lang="en-US" dirty="0"/>
          </a:p>
        </p:txBody>
      </p:sp>
      <p:sp>
        <p:nvSpPr>
          <p:cNvPr id="7" name="Text Placeholder 6">
            <a:extLst>
              <a:ext uri="{FF2B5EF4-FFF2-40B4-BE49-F238E27FC236}">
                <a16:creationId xmlns:a16="http://schemas.microsoft.com/office/drawing/2014/main" id="{BA01B4A6-1B29-46D9-9BE3-85A6F51E2148}"/>
              </a:ext>
            </a:extLst>
          </p:cNvPr>
          <p:cNvSpPr>
            <a:spLocks noGrp="1"/>
          </p:cNvSpPr>
          <p:nvPr>
            <p:ph type="body" sz="quarter" idx="3"/>
          </p:nvPr>
        </p:nvSpPr>
        <p:spPr>
          <a:xfrm>
            <a:off x="6096000" y="655683"/>
            <a:ext cx="4754880" cy="640080"/>
          </a:xfrm>
        </p:spPr>
        <p:txBody>
          <a:bodyPr/>
          <a:lstStyle/>
          <a:p>
            <a:r>
              <a:rPr lang="sr-Cyrl-RS" dirty="0"/>
              <a:t>Модификовани облици</a:t>
            </a:r>
            <a:endParaRPr lang="en-US" dirty="0"/>
          </a:p>
        </p:txBody>
      </p:sp>
      <p:sp>
        <p:nvSpPr>
          <p:cNvPr id="8" name="Content Placeholder 7">
            <a:extLst>
              <a:ext uri="{FF2B5EF4-FFF2-40B4-BE49-F238E27FC236}">
                <a16:creationId xmlns:a16="http://schemas.microsoft.com/office/drawing/2014/main" id="{CD1BD2E2-E291-4EB4-8FA0-A43E38CEF716}"/>
              </a:ext>
            </a:extLst>
          </p:cNvPr>
          <p:cNvSpPr>
            <a:spLocks noGrp="1"/>
          </p:cNvSpPr>
          <p:nvPr>
            <p:ph sz="quarter" idx="4"/>
          </p:nvPr>
        </p:nvSpPr>
        <p:spPr>
          <a:xfrm>
            <a:off x="6096000" y="1459684"/>
            <a:ext cx="4754880" cy="3291840"/>
          </a:xfrm>
        </p:spPr>
        <p:txBody>
          <a:bodyPr/>
          <a:lstStyle/>
          <a:p>
            <a:r>
              <a:rPr lang="sr-Cyrl-RS" dirty="0"/>
              <a:t>Контролисано ослобађање</a:t>
            </a:r>
          </a:p>
          <a:p>
            <a:r>
              <a:rPr lang="sr-Cyrl-RS" dirty="0"/>
              <a:t>Ређе дозирање</a:t>
            </a:r>
          </a:p>
          <a:p>
            <a:r>
              <a:rPr lang="sr-Cyrl-RS" dirty="0"/>
              <a:t>Мање нежељених ефеката</a:t>
            </a:r>
          </a:p>
          <a:p>
            <a:r>
              <a:rPr lang="sr-Cyrl-RS" dirty="0"/>
              <a:t>Нема фулктуација</a:t>
            </a:r>
          </a:p>
          <a:p>
            <a:r>
              <a:rPr lang="sr-Cyrl-RS" dirty="0"/>
              <a:t>Боља комплијанса</a:t>
            </a:r>
            <a:endParaRPr lang="en-US" dirty="0"/>
          </a:p>
        </p:txBody>
      </p:sp>
    </p:spTree>
    <p:extLst>
      <p:ext uri="{BB962C8B-B14F-4D97-AF65-F5344CB8AC3E}">
        <p14:creationId xmlns:p14="http://schemas.microsoft.com/office/powerpoint/2010/main" val="1252703397"/>
      </p:ext>
    </p:extLst>
  </p:cSld>
  <p:clrMapOvr>
    <a:masterClrMapping/>
  </p:clrMapOvr>
  <mc:AlternateContent xmlns:mc="http://schemas.openxmlformats.org/markup-compatibility/2006" xmlns:p14="http://schemas.microsoft.com/office/powerpoint/2010/main">
    <mc:Choice Requires="p14">
      <p:transition spd="slow" p14:dur="2000" advTm="55869"/>
    </mc:Choice>
    <mc:Fallback xmlns="">
      <p:transition spd="slow" advTm="55869"/>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695FA65-E77D-43F0-A722-95C62E04554D}"/>
              </a:ext>
            </a:extLst>
          </p:cNvPr>
          <p:cNvSpPr>
            <a:spLocks noGrp="1"/>
          </p:cNvSpPr>
          <p:nvPr>
            <p:ph type="title"/>
          </p:nvPr>
        </p:nvSpPr>
        <p:spPr/>
        <p:txBody>
          <a:bodyPr>
            <a:noAutofit/>
          </a:bodyPr>
          <a:lstStyle/>
          <a:p>
            <a:r>
              <a:rPr lang="ru-RU" sz="4000" dirty="0"/>
              <a:t>Пулсно ослобађање лековите супстанце из дозираног облика</a:t>
            </a:r>
            <a:endParaRPr lang="en-US" sz="4000" dirty="0"/>
          </a:p>
        </p:txBody>
      </p:sp>
      <p:sp>
        <p:nvSpPr>
          <p:cNvPr id="8" name="Content Placeholder 7">
            <a:extLst>
              <a:ext uri="{FF2B5EF4-FFF2-40B4-BE49-F238E27FC236}">
                <a16:creationId xmlns:a16="http://schemas.microsoft.com/office/drawing/2014/main" id="{09CA4134-1F03-49D3-8B68-3D22079ED9FC}"/>
              </a:ext>
            </a:extLst>
          </p:cNvPr>
          <p:cNvSpPr>
            <a:spLocks noGrp="1"/>
          </p:cNvSpPr>
          <p:nvPr>
            <p:ph idx="1"/>
          </p:nvPr>
        </p:nvSpPr>
        <p:spPr/>
        <p:txBody>
          <a:bodyPr/>
          <a:lstStyle/>
          <a:p>
            <a:endParaRPr lang="sr-Cyrl-RS" dirty="0"/>
          </a:p>
          <a:p>
            <a:endParaRPr lang="sr-Cyrl-RS" dirty="0"/>
          </a:p>
          <a:p>
            <a:r>
              <a:rPr lang="sr-Cyrl-RS" sz="2400" dirty="0"/>
              <a:t>Пулсно ослобађање лековите супстанце подразумева брзо и потпуно ослобађање лековите супстанце након одређеног временског периода, тзв. </a:t>
            </a:r>
            <a:r>
              <a:rPr lang="sr-Cyrl-RS" sz="2400" b="1" dirty="0">
                <a:solidFill>
                  <a:srgbClr val="FF0000"/>
                </a:solidFill>
              </a:rPr>
              <a:t>времена одлагања </a:t>
            </a:r>
            <a:r>
              <a:rPr lang="sr-Cyrl-RS" sz="2400" dirty="0"/>
              <a:t>(енгл. </a:t>
            </a:r>
            <a:r>
              <a:rPr lang="en-US" sz="2400" dirty="0"/>
              <a:t>Lag time)</a:t>
            </a:r>
            <a:endParaRPr lang="sr-Cyrl-RS" sz="2400" dirty="0"/>
          </a:p>
          <a:p>
            <a:endParaRPr lang="sr-Cyrl-RS" sz="2400" dirty="0"/>
          </a:p>
          <a:p>
            <a:r>
              <a:rPr lang="sr-Cyrl-RS" sz="2400" dirty="0"/>
              <a:t>Пулсни системи испоруке лекова (енгл. </a:t>
            </a:r>
            <a:r>
              <a:rPr lang="en-US" sz="2400" dirty="0"/>
              <a:t>pulsatile drug delivery system -PDDS) </a:t>
            </a:r>
            <a:r>
              <a:rPr lang="sr-Cyrl-RS" sz="2400" dirty="0"/>
              <a:t>испоручују лек у тачно одређеном </a:t>
            </a:r>
            <a:r>
              <a:rPr lang="sr-Cyrl-RS" sz="2400" b="1" dirty="0">
                <a:solidFill>
                  <a:srgbClr val="FF0000"/>
                </a:solidFill>
              </a:rPr>
              <a:t>временском тренутку</a:t>
            </a:r>
            <a:r>
              <a:rPr lang="sr-Cyrl-RS" sz="2400" dirty="0"/>
              <a:t>, на тачно </a:t>
            </a:r>
            <a:r>
              <a:rPr lang="sr-Cyrl-RS" sz="2400" b="1" dirty="0">
                <a:solidFill>
                  <a:srgbClr val="FF0000"/>
                </a:solidFill>
              </a:rPr>
              <a:t>одређено место </a:t>
            </a:r>
            <a:r>
              <a:rPr lang="sr-Cyrl-RS" sz="2400" dirty="0"/>
              <a:t>и у  тачно </a:t>
            </a:r>
            <a:r>
              <a:rPr lang="sr-Cyrl-RS" sz="2400" b="1" dirty="0">
                <a:solidFill>
                  <a:srgbClr val="FF0000"/>
                </a:solidFill>
              </a:rPr>
              <a:t>одређеној количини</a:t>
            </a:r>
            <a:r>
              <a:rPr lang="sr-Cyrl-RS" sz="2400" dirty="0"/>
              <a:t>. </a:t>
            </a:r>
            <a:endParaRPr lang="en-US" sz="2400" dirty="0"/>
          </a:p>
        </p:txBody>
      </p:sp>
    </p:spTree>
    <p:extLst>
      <p:ext uri="{BB962C8B-B14F-4D97-AF65-F5344CB8AC3E}">
        <p14:creationId xmlns:p14="http://schemas.microsoft.com/office/powerpoint/2010/main" val="3299629996"/>
      </p:ext>
    </p:extLst>
  </p:cSld>
  <p:clrMapOvr>
    <a:masterClrMapping/>
  </p:clrMapOvr>
  <mc:AlternateContent xmlns:mc="http://schemas.openxmlformats.org/markup-compatibility/2006" xmlns:p14="http://schemas.microsoft.com/office/powerpoint/2010/main">
    <mc:Choice Requires="p14">
      <p:transition spd="slow" p14:dur="2000" advTm="32231"/>
    </mc:Choice>
    <mc:Fallback xmlns="">
      <p:transition spd="slow" advTm="32231"/>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1C8E55-E67A-4283-9457-910FB83EFB55}"/>
              </a:ext>
            </a:extLst>
          </p:cNvPr>
          <p:cNvSpPr>
            <a:spLocks noGrp="1"/>
          </p:cNvSpPr>
          <p:nvPr>
            <p:ph idx="1"/>
          </p:nvPr>
        </p:nvSpPr>
        <p:spPr>
          <a:xfrm>
            <a:off x="1069848" y="620785"/>
            <a:ext cx="10058400" cy="5551415"/>
          </a:xfrm>
        </p:spPr>
        <p:txBody>
          <a:bodyPr/>
          <a:lstStyle/>
          <a:p>
            <a:endParaRPr lang="sr-Cyrl-RS" dirty="0"/>
          </a:p>
          <a:p>
            <a:endParaRPr lang="sr-Cyrl-RS" dirty="0"/>
          </a:p>
          <a:p>
            <a:r>
              <a:rPr lang="sr-Cyrl-RS" dirty="0"/>
              <a:t>Хронотерапијски ситеми и </a:t>
            </a:r>
            <a:r>
              <a:rPr lang="ru-RU" dirty="0"/>
              <a:t>циркадијална зависност симптома и стања болести </a:t>
            </a:r>
          </a:p>
          <a:p>
            <a:pPr lvl="1"/>
            <a:r>
              <a:rPr lang="ru-RU" dirty="0"/>
              <a:t>бронхијална астма, реуматоидне болести, улцер, инфаркт миокарда, ангина</a:t>
            </a:r>
          </a:p>
          <a:p>
            <a:pPr lvl="1"/>
            <a:r>
              <a:rPr lang="ru-RU" dirty="0"/>
              <a:t>комплијанса, мање нежељених ефеката</a:t>
            </a:r>
          </a:p>
          <a:p>
            <a:pPr lvl="1"/>
            <a:endParaRPr lang="ru-RU" dirty="0"/>
          </a:p>
          <a:p>
            <a:r>
              <a:rPr lang="en-US" sz="1800" b="1" dirty="0" err="1">
                <a:solidFill>
                  <a:schemeClr val="accent2">
                    <a:lumMod val="60000"/>
                    <a:lumOff val="40000"/>
                  </a:schemeClr>
                </a:solidFill>
                <a:effectLst/>
                <a:latin typeface="Cambria" panose="02040503050406030204" pitchFamily="18" charset="0"/>
                <a:ea typeface="Cambria" panose="02040503050406030204" pitchFamily="18" charset="0"/>
              </a:rPr>
              <a:t>Pulsincap</a:t>
            </a:r>
            <a:r>
              <a:rPr lang="en-US" sz="1800" b="1" baseline="30000" dirty="0" err="1">
                <a:solidFill>
                  <a:schemeClr val="accent2">
                    <a:lumMod val="60000"/>
                    <a:lumOff val="40000"/>
                  </a:schemeClr>
                </a:solidFill>
                <a:effectLst/>
                <a:latin typeface="Cambria" panose="02040503050406030204" pitchFamily="18" charset="0"/>
                <a:ea typeface="Cambria" panose="02040503050406030204" pitchFamily="18" charset="0"/>
              </a:rPr>
              <a:t>TM</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a:t>
            </a:r>
            <a:r>
              <a:rPr lang="en-US" sz="1800" b="1" dirty="0" err="1">
                <a:solidFill>
                  <a:schemeClr val="accent2">
                    <a:lumMod val="60000"/>
                    <a:lumOff val="40000"/>
                  </a:schemeClr>
                </a:solidFill>
                <a:effectLst/>
                <a:latin typeface="Cambria" panose="02040503050406030204" pitchFamily="18" charset="0"/>
                <a:ea typeface="Cambria" panose="02040503050406030204" pitchFamily="18" charset="0"/>
              </a:rPr>
              <a:t>Diffucaps</a:t>
            </a:r>
            <a:r>
              <a:rPr lang="en-US" sz="1800" b="1" baseline="30000" dirty="0">
                <a:solidFill>
                  <a:schemeClr val="accent2">
                    <a:lumMod val="60000"/>
                    <a:lumOff val="40000"/>
                  </a:schemeClr>
                </a:solidFill>
                <a:effectLst/>
                <a:latin typeface="Cambria" panose="02040503050406030204" pitchFamily="18" charset="0"/>
                <a:ea typeface="Cambria" panose="02040503050406030204" pitchFamily="18" charset="0"/>
              </a:rPr>
              <a:t>®</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CODAS</a:t>
            </a:r>
            <a:r>
              <a:rPr lang="en-US" sz="1800" b="1" baseline="30000" dirty="0">
                <a:solidFill>
                  <a:schemeClr val="accent2">
                    <a:lumMod val="60000"/>
                    <a:lumOff val="40000"/>
                  </a:schemeClr>
                </a:solidFill>
                <a:effectLst/>
                <a:latin typeface="Cambria" panose="02040503050406030204" pitchFamily="18" charset="0"/>
                <a:ea typeface="Cambria" panose="02040503050406030204" pitchFamily="18" charset="0"/>
              </a:rPr>
              <a:t>®</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OROS</a:t>
            </a:r>
            <a:r>
              <a:rPr lang="en-US" sz="1800" b="1" baseline="30000" dirty="0">
                <a:solidFill>
                  <a:schemeClr val="accent2">
                    <a:lumMod val="60000"/>
                    <a:lumOff val="40000"/>
                  </a:schemeClr>
                </a:solidFill>
                <a:effectLst/>
                <a:latin typeface="Cambria" panose="02040503050406030204" pitchFamily="18" charset="0"/>
                <a:ea typeface="Cambria" panose="02040503050406030204" pitchFamily="18" charset="0"/>
              </a:rPr>
              <a:t>®</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PULSYS</a:t>
            </a:r>
            <a:r>
              <a:rPr lang="en-US" sz="1800" b="1" baseline="30000" dirty="0">
                <a:solidFill>
                  <a:schemeClr val="accent2">
                    <a:lumMod val="60000"/>
                    <a:lumOff val="40000"/>
                  </a:schemeClr>
                </a:solidFill>
                <a:effectLst/>
                <a:latin typeface="Cambria" panose="02040503050406030204" pitchFamily="18" charset="0"/>
                <a:ea typeface="Cambria" panose="02040503050406030204" pitchFamily="18" charset="0"/>
              </a:rPr>
              <a:t>TM</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a:t>
            </a:r>
            <a:r>
              <a:rPr lang="en-US" sz="1800" b="1" dirty="0" err="1">
                <a:solidFill>
                  <a:schemeClr val="accent2">
                    <a:lumMod val="60000"/>
                    <a:lumOff val="40000"/>
                  </a:schemeClr>
                </a:solidFill>
                <a:effectLst/>
                <a:latin typeface="Cambria" panose="02040503050406030204" pitchFamily="18" charset="0"/>
                <a:ea typeface="Cambria" panose="02040503050406030204" pitchFamily="18" charset="0"/>
              </a:rPr>
              <a:t>Penwest’s</a:t>
            </a:r>
            <a:r>
              <a:rPr lang="en-US" sz="1800" b="1" dirty="0">
                <a:solidFill>
                  <a:schemeClr val="accent2">
                    <a:lumMod val="60000"/>
                    <a:lumOff val="40000"/>
                  </a:schemeClr>
                </a:solidFill>
                <a:effectLst/>
                <a:latin typeface="Cambria" panose="02040503050406030204" pitchFamily="18" charset="0"/>
                <a:ea typeface="Cambria" panose="02040503050406030204" pitchFamily="18" charset="0"/>
              </a:rPr>
              <a:t> </a:t>
            </a:r>
            <a:r>
              <a:rPr lang="en-US" sz="1800" b="1" dirty="0" err="1">
                <a:solidFill>
                  <a:schemeClr val="accent2">
                    <a:lumMod val="60000"/>
                    <a:lumOff val="40000"/>
                  </a:schemeClr>
                </a:solidFill>
                <a:effectLst/>
                <a:latin typeface="Cambria" panose="02040503050406030204" pitchFamily="18" charset="0"/>
                <a:ea typeface="Cambria" panose="02040503050406030204" pitchFamily="18" charset="0"/>
              </a:rPr>
              <a:t>TIMERx</a:t>
            </a:r>
            <a:endParaRPr lang="sr-Cyrl-RS" sz="1800" b="1" dirty="0">
              <a:solidFill>
                <a:schemeClr val="accent2">
                  <a:lumMod val="60000"/>
                  <a:lumOff val="40000"/>
                </a:schemeClr>
              </a:solidFill>
              <a:effectLst/>
              <a:latin typeface="Cambria" panose="02040503050406030204" pitchFamily="18" charset="0"/>
              <a:ea typeface="Cambria" panose="02040503050406030204" pitchFamily="18" charset="0"/>
            </a:endParaRPr>
          </a:p>
          <a:p>
            <a:pPr lvl="1"/>
            <a:r>
              <a:rPr lang="sr-Cyrl-RS" dirty="0">
                <a:latin typeface="Cambria" panose="02040503050406030204" pitchFamily="18" charset="0"/>
                <a:ea typeface="Cambria" panose="02040503050406030204" pitchFamily="18" charset="0"/>
              </a:rPr>
              <a:t>дифузија</a:t>
            </a:r>
          </a:p>
          <a:p>
            <a:pPr lvl="1"/>
            <a:r>
              <a:rPr lang="sr-Cyrl-RS" dirty="0">
                <a:latin typeface="Cambria" panose="02040503050406030204" pitchFamily="18" charset="0"/>
                <a:ea typeface="Cambria" panose="02040503050406030204" pitchFamily="18" charset="0"/>
              </a:rPr>
              <a:t>ерозија</a:t>
            </a:r>
          </a:p>
          <a:p>
            <a:pPr lvl="1"/>
            <a:r>
              <a:rPr lang="sr-Cyrl-RS" dirty="0">
                <a:latin typeface="Cambria" panose="02040503050406030204" pitchFamily="18" charset="0"/>
                <a:ea typeface="Cambria" panose="02040503050406030204" pitchFamily="18" charset="0"/>
              </a:rPr>
              <a:t>осмоза</a:t>
            </a:r>
          </a:p>
          <a:p>
            <a:pPr lvl="1"/>
            <a:endParaRPr lang="sr-Cyrl-RS" dirty="0">
              <a:latin typeface="Cambria" panose="02040503050406030204" pitchFamily="18" charset="0"/>
              <a:ea typeface="Cambria" panose="02040503050406030204" pitchFamily="18" charset="0"/>
            </a:endParaRPr>
          </a:p>
          <a:p>
            <a:r>
              <a:rPr lang="en-US" b="1" dirty="0" err="1">
                <a:solidFill>
                  <a:srgbClr val="FF0000"/>
                </a:solidFill>
                <a:latin typeface="Cambria" panose="02040503050406030204" pitchFamily="18" charset="0"/>
                <a:ea typeface="Cambria" panose="02040503050406030204" pitchFamily="18" charset="0"/>
              </a:rPr>
              <a:t>Covera</a:t>
            </a:r>
            <a:r>
              <a:rPr lang="en-US" b="1" dirty="0">
                <a:solidFill>
                  <a:srgbClr val="FF0000"/>
                </a:solidFill>
                <a:latin typeface="Cambria" panose="02040503050406030204" pitchFamily="18" charset="0"/>
                <a:ea typeface="Cambria" panose="02040503050406030204" pitchFamily="18" charset="0"/>
              </a:rPr>
              <a:t>-HS</a:t>
            </a:r>
            <a:r>
              <a:rPr lang="sr-Cyrl-RS" dirty="0">
                <a:latin typeface="Cambria" panose="02040503050406030204" pitchFamily="18" charset="0"/>
                <a:ea typeface="Cambria" panose="02040503050406030204" pitchFamily="18" charset="0"/>
              </a:rPr>
              <a:t> - </a:t>
            </a:r>
            <a:r>
              <a:rPr lang="ru-RU" dirty="0">
                <a:latin typeface="Cambria" panose="02040503050406030204" pitchFamily="18" charset="0"/>
                <a:ea typeface="Cambria" panose="02040503050406030204" pitchFamily="18" charset="0"/>
              </a:rPr>
              <a:t>верапамил хидрохлорид</a:t>
            </a:r>
          </a:p>
          <a:p>
            <a:r>
              <a:rPr lang="en-US" b="1" dirty="0" err="1">
                <a:solidFill>
                  <a:srgbClr val="00B050"/>
                </a:solidFill>
                <a:latin typeface="Cambria" panose="02040503050406030204" pitchFamily="18" charset="0"/>
                <a:ea typeface="Cambria" panose="02040503050406030204" pitchFamily="18" charset="0"/>
              </a:rPr>
              <a:t>Uniphyl</a:t>
            </a:r>
            <a:r>
              <a:rPr lang="sr-Cyrl-RS" dirty="0">
                <a:latin typeface="Cambria" panose="02040503050406030204" pitchFamily="18" charset="0"/>
                <a:ea typeface="Cambria" panose="02040503050406030204" pitchFamily="18" charset="0"/>
              </a:rPr>
              <a:t> - </a:t>
            </a:r>
            <a:r>
              <a:rPr lang="ru-RU" dirty="0">
                <a:latin typeface="Cambria" panose="02040503050406030204" pitchFamily="18" charset="0"/>
                <a:ea typeface="Cambria" panose="02040503050406030204" pitchFamily="18" charset="0"/>
              </a:rPr>
              <a:t>теофилин </a:t>
            </a:r>
          </a:p>
          <a:p>
            <a:r>
              <a:rPr lang="en-US" b="1" dirty="0">
                <a:solidFill>
                  <a:srgbClr val="7030A0"/>
                </a:solidFill>
                <a:latin typeface="Cambria" panose="02040503050406030204" pitchFamily="18" charset="0"/>
                <a:ea typeface="Cambria" panose="02040503050406030204" pitchFamily="18" charset="0"/>
              </a:rPr>
              <a:t>Procardia XL</a:t>
            </a:r>
            <a:r>
              <a:rPr lang="sr-Cyrl-RS" b="1" dirty="0">
                <a:solidFill>
                  <a:srgbClr val="7030A0"/>
                </a:solidFill>
                <a:latin typeface="Cambria" panose="02040503050406030204" pitchFamily="18" charset="0"/>
                <a:ea typeface="Cambria" panose="02040503050406030204" pitchFamily="18" charset="0"/>
              </a:rPr>
              <a:t> </a:t>
            </a:r>
            <a:r>
              <a:rPr lang="sr-Cyrl-RS" dirty="0">
                <a:latin typeface="Cambria" panose="02040503050406030204" pitchFamily="18" charset="0"/>
                <a:ea typeface="Cambria" panose="02040503050406030204" pitchFamily="18" charset="0"/>
              </a:rPr>
              <a:t>- </a:t>
            </a:r>
            <a:r>
              <a:rPr lang="ru-RU" dirty="0">
                <a:latin typeface="Cambria" panose="02040503050406030204" pitchFamily="18" charset="0"/>
                <a:ea typeface="Cambria" panose="02040503050406030204" pitchFamily="18" charset="0"/>
              </a:rPr>
              <a:t>нифедипин</a:t>
            </a:r>
          </a:p>
        </p:txBody>
      </p:sp>
    </p:spTree>
    <p:extLst>
      <p:ext uri="{BB962C8B-B14F-4D97-AF65-F5344CB8AC3E}">
        <p14:creationId xmlns:p14="http://schemas.microsoft.com/office/powerpoint/2010/main" val="43976198"/>
      </p:ext>
    </p:extLst>
  </p:cSld>
  <p:clrMapOvr>
    <a:masterClrMapping/>
  </p:clrMapOvr>
  <mc:AlternateContent xmlns:mc="http://schemas.openxmlformats.org/markup-compatibility/2006" xmlns:p14="http://schemas.microsoft.com/office/powerpoint/2010/main">
    <mc:Choice Requires="p14">
      <p:transition spd="slow" p14:dur="2000" advTm="102893"/>
    </mc:Choice>
    <mc:Fallback xmlns="">
      <p:transition spd="slow" advTm="10289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35BF1-3064-4732-AC4D-93D87469E6EB}"/>
              </a:ext>
            </a:extLst>
          </p:cNvPr>
          <p:cNvSpPr>
            <a:spLocks noGrp="1"/>
          </p:cNvSpPr>
          <p:nvPr>
            <p:ph type="title"/>
          </p:nvPr>
        </p:nvSpPr>
        <p:spPr/>
        <p:txBody>
          <a:bodyPr>
            <a:normAutofit/>
          </a:bodyPr>
          <a:lstStyle/>
          <a:p>
            <a:r>
              <a:rPr lang="sr-Cyrl-RS" sz="4400" dirty="0"/>
              <a:t>Либерација и апсорпција</a:t>
            </a:r>
            <a:endParaRPr lang="en-US" sz="4400" dirty="0"/>
          </a:p>
        </p:txBody>
      </p:sp>
      <p:graphicFrame>
        <p:nvGraphicFramePr>
          <p:cNvPr id="6" name="Content Placeholder 5">
            <a:extLst>
              <a:ext uri="{FF2B5EF4-FFF2-40B4-BE49-F238E27FC236}">
                <a16:creationId xmlns:a16="http://schemas.microsoft.com/office/drawing/2014/main" id="{AF4761BC-04BA-44B8-89A9-9CAA6EB9A08F}"/>
              </a:ext>
            </a:extLst>
          </p:cNvPr>
          <p:cNvGraphicFramePr>
            <a:graphicFrameLocks noGrp="1"/>
          </p:cNvGraphicFramePr>
          <p:nvPr>
            <p:ph idx="1"/>
            <p:extLst>
              <p:ext uri="{D42A27DB-BD31-4B8C-83A1-F6EECF244321}">
                <p14:modId xmlns:p14="http://schemas.microsoft.com/office/powerpoint/2010/main" val="557271290"/>
              </p:ext>
            </p:extLst>
          </p:nvPr>
        </p:nvGraphicFramePr>
        <p:xfrm>
          <a:off x="1069975" y="2120900"/>
          <a:ext cx="10058400" cy="4051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5560869"/>
      </p:ext>
    </p:extLst>
  </p:cSld>
  <p:clrMapOvr>
    <a:masterClrMapping/>
  </p:clrMapOvr>
  <mc:AlternateContent xmlns:mc="http://schemas.openxmlformats.org/markup-compatibility/2006" xmlns:p14="http://schemas.microsoft.com/office/powerpoint/2010/main">
    <mc:Choice Requires="p14">
      <p:transition spd="slow" p14:dur="2000" advTm="50322"/>
    </mc:Choice>
    <mc:Fallback xmlns="">
      <p:transition spd="slow" advTm="50322"/>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87D95-4CF6-4BD9-9450-30061E89F054}"/>
              </a:ext>
            </a:extLst>
          </p:cNvPr>
          <p:cNvSpPr>
            <a:spLocks noGrp="1"/>
          </p:cNvSpPr>
          <p:nvPr>
            <p:ph type="title"/>
          </p:nvPr>
        </p:nvSpPr>
        <p:spPr/>
        <p:txBody>
          <a:bodyPr>
            <a:noAutofit/>
          </a:bodyPr>
          <a:lstStyle/>
          <a:p>
            <a:pPr algn="ct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
            </a:r>
            <a:br>
              <a:rPr lang="ru-RU" sz="4400" dirty="0"/>
            </a:br>
            <a:r>
              <a:rPr lang="ru-RU" sz="4400" dirty="0"/>
              <a:t>Биофармацеутска испитивања таблета и капсула</a:t>
            </a:r>
            <a:endParaRPr lang="en-US" sz="4400" dirty="0"/>
          </a:p>
        </p:txBody>
      </p:sp>
    </p:spTree>
    <p:extLst>
      <p:ext uri="{BB962C8B-B14F-4D97-AF65-F5344CB8AC3E}">
        <p14:creationId xmlns:p14="http://schemas.microsoft.com/office/powerpoint/2010/main" val="1183729243"/>
      </p:ext>
    </p:extLst>
  </p:cSld>
  <p:clrMapOvr>
    <a:masterClrMapping/>
  </p:clrMapOvr>
  <mc:AlternateContent xmlns:mc="http://schemas.openxmlformats.org/markup-compatibility/2006" xmlns:p14="http://schemas.microsoft.com/office/powerpoint/2010/main">
    <mc:Choice Requires="p14">
      <p:transition spd="slow" p14:dur="2000" advTm="16931"/>
    </mc:Choice>
    <mc:Fallback xmlns="">
      <p:transition spd="slow" advTm="16931"/>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9F8ED-1980-4049-BE23-76FFE60EE27D}"/>
              </a:ext>
            </a:extLst>
          </p:cNvPr>
          <p:cNvSpPr>
            <a:spLocks noGrp="1"/>
          </p:cNvSpPr>
          <p:nvPr>
            <p:ph type="title"/>
          </p:nvPr>
        </p:nvSpPr>
        <p:spPr/>
        <p:txBody>
          <a:bodyPr/>
          <a:lstStyle/>
          <a:p>
            <a:r>
              <a:rPr lang="sr-Cyrl-RS" dirty="0"/>
              <a:t>ИСПИТИВАње таблета</a:t>
            </a:r>
            <a:endParaRPr lang="en-US" dirty="0"/>
          </a:p>
        </p:txBody>
      </p:sp>
      <p:sp>
        <p:nvSpPr>
          <p:cNvPr id="3" name="Content Placeholder 2">
            <a:extLst>
              <a:ext uri="{FF2B5EF4-FFF2-40B4-BE49-F238E27FC236}">
                <a16:creationId xmlns:a16="http://schemas.microsoft.com/office/drawing/2014/main" id="{60F56204-04AA-449A-9FBD-00E8CC345910}"/>
              </a:ext>
            </a:extLst>
          </p:cNvPr>
          <p:cNvSpPr>
            <a:spLocks noGrp="1"/>
          </p:cNvSpPr>
          <p:nvPr>
            <p:ph idx="1"/>
          </p:nvPr>
        </p:nvSpPr>
        <p:spPr>
          <a:xfrm>
            <a:off x="1069848" y="1820411"/>
            <a:ext cx="10058400" cy="4823669"/>
          </a:xfrm>
        </p:spPr>
        <p:txBody>
          <a:bodyPr>
            <a:normAutofit fontScale="92500" lnSpcReduction="20000"/>
          </a:bodyPr>
          <a:lstStyle/>
          <a:p>
            <a:r>
              <a:rPr lang="ru-RU" b="1" dirty="0"/>
              <a:t>Уједначеност дозних јединица</a:t>
            </a:r>
            <a:r>
              <a:rPr lang="ru-RU" dirty="0"/>
              <a:t> </a:t>
            </a:r>
          </a:p>
          <a:p>
            <a:endParaRPr lang="ru-RU" dirty="0"/>
          </a:p>
          <a:p>
            <a:r>
              <a:rPr lang="ru-RU" b="1" dirty="0"/>
              <a:t>Уједначеност садржаја</a:t>
            </a:r>
            <a:endParaRPr lang="ru-RU" dirty="0"/>
          </a:p>
          <a:p>
            <a:pPr lvl="1"/>
            <a:r>
              <a:rPr lang="ru-RU" dirty="0"/>
              <a:t>Испитују се таблете чији је садржај активне супстанце мањи од 2 mg или мањи од 2% укупне масе. Одређује се садржај активне супстанце у 10 необложених и филм таблета с циљем да се утврди да ли појединачни садржај одговара стандардима. Одређује се садржај активне супстанце у 10 дозних јединица при чему садржај сваке дозне јединице треба да буде у опсегу 85-115% од просечног садржаја. Уколико је садржај више од  једне дозне јединице изван споменутог опсега или једнадозна јединица изван опсега 75-125% просечног садржаја сматра се да испитивани препарат не поседује неопходан квалитет. </a:t>
            </a:r>
          </a:p>
          <a:p>
            <a:endParaRPr lang="ru-RU" dirty="0"/>
          </a:p>
          <a:p>
            <a:r>
              <a:rPr lang="ru-RU" b="1" dirty="0"/>
              <a:t>Варирање масе</a:t>
            </a:r>
          </a:p>
          <a:p>
            <a:pPr lvl="1"/>
            <a:r>
              <a:rPr lang="ru-RU" dirty="0"/>
              <a:t>Одређује се тако што се одабере 20 таблета и израчуна просечна маса. Постоји пропис који се односи на то колики проценат одступања је дозвољен у зависности од тога колика је прочена маса таблете. Дозвољено је да само 2 таблете имају масу која је изван дозвољеног процентуалног одступања, при чему ниједна не сме да одступа два пута више од дозвољеног процентуалног одступања.</a:t>
            </a:r>
          </a:p>
          <a:p>
            <a:endParaRPr lang="ru-RU" dirty="0"/>
          </a:p>
          <a:p>
            <a:r>
              <a:rPr lang="ru-RU" b="1" dirty="0"/>
              <a:t>Испитивање брзине растварања </a:t>
            </a:r>
            <a:r>
              <a:rPr lang="ru-RU" dirty="0"/>
              <a:t>-Dissolution test for solid dosage forms </a:t>
            </a:r>
          </a:p>
          <a:p>
            <a:endParaRPr lang="ru-RU" dirty="0"/>
          </a:p>
          <a:p>
            <a:endParaRPr lang="en-US" dirty="0"/>
          </a:p>
        </p:txBody>
      </p:sp>
    </p:spTree>
    <p:extLst>
      <p:ext uri="{BB962C8B-B14F-4D97-AF65-F5344CB8AC3E}">
        <p14:creationId xmlns:p14="http://schemas.microsoft.com/office/powerpoint/2010/main" val="300014625"/>
      </p:ext>
    </p:extLst>
  </p:cSld>
  <p:clrMapOvr>
    <a:masterClrMapping/>
  </p:clrMapOvr>
  <mc:AlternateContent xmlns:mc="http://schemas.openxmlformats.org/markup-compatibility/2006" xmlns:p14="http://schemas.microsoft.com/office/powerpoint/2010/main">
    <mc:Choice Requires="p14">
      <p:transition spd="slow" p14:dur="2000" advTm="17982"/>
    </mc:Choice>
    <mc:Fallback xmlns="">
      <p:transition spd="slow" advTm="17982"/>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ABE386-3BA5-4F47-A76F-CC98444E5A12}"/>
              </a:ext>
            </a:extLst>
          </p:cNvPr>
          <p:cNvSpPr>
            <a:spLocks noGrp="1"/>
          </p:cNvSpPr>
          <p:nvPr>
            <p:ph idx="1"/>
          </p:nvPr>
        </p:nvSpPr>
        <p:spPr>
          <a:xfrm>
            <a:off x="1069848" y="444617"/>
            <a:ext cx="10058400" cy="6090407"/>
          </a:xfrm>
        </p:spPr>
        <p:txBody>
          <a:bodyPr>
            <a:normAutofit fontScale="85000" lnSpcReduction="20000"/>
          </a:bodyPr>
          <a:lstStyle/>
          <a:p>
            <a:r>
              <a:rPr lang="ru-RU" b="1" dirty="0"/>
              <a:t>Тест распадљивости -Disintegration test </a:t>
            </a:r>
            <a:endParaRPr lang="ru-RU" dirty="0"/>
          </a:p>
          <a:p>
            <a:pPr lvl="1"/>
            <a:r>
              <a:rPr lang="ru-RU" dirty="0"/>
              <a:t>Тестом распадљивости се мери  време потребно да се распадну таблете у датим условима. Када су сви делови таблете мека маса која нема чврсто језгро, изузев компонената омотача капсуле, сматра се да је дошло до потпуне дезинтеграције таблете. </a:t>
            </a:r>
          </a:p>
          <a:p>
            <a:pPr lvl="1"/>
            <a:r>
              <a:rPr lang="ru-RU" dirty="0"/>
              <a:t>За необложене и обложене таблете медијум за испитивање је најчешче вода, док некад за испитивање обложених таблета пропис захтева коришћење медијума који симулира гастрични садржај (0,1М HCl). Необложене таблете би требало да се распадну за 15 минута, а обложене за 1h.</a:t>
            </a:r>
          </a:p>
          <a:p>
            <a:pPr lvl="1"/>
            <a:r>
              <a:rPr lang="ru-RU" dirty="0"/>
              <a:t>Гастро-резистентне таблете се испитују у 0,1М HCl и не би требало да се распадну током 2-3h. Након тога се додаје фосфатни пуфер pH вредности 6,8 и капсуле треба да се распадну за 1h. Ефервесцентне таблете се испитују у 200ml воде и треба да се распадну током 5 минута. </a:t>
            </a:r>
          </a:p>
          <a:p>
            <a:pPr lvl="1"/>
            <a:r>
              <a:rPr lang="ru-RU" dirty="0"/>
              <a:t>Растворљиве, дисперзибилне и ородисперзибилне таблете треба да се распадну у води за 3 мин.</a:t>
            </a:r>
          </a:p>
          <a:p>
            <a:endParaRPr lang="ru-RU" dirty="0"/>
          </a:p>
          <a:p>
            <a:r>
              <a:rPr lang="ru-RU" b="1" dirty="0"/>
              <a:t>Испитивање фриабилности необложених таблета</a:t>
            </a:r>
          </a:p>
          <a:p>
            <a:pPr lvl="1"/>
            <a:r>
              <a:rPr lang="ru-RU" dirty="0"/>
              <a:t>Фријабилност таблете се дефинише као отпорност на абразију и механички шок који су присутни у процесу производње таблете, паковања, транспорта, употребе. </a:t>
            </a:r>
          </a:p>
          <a:p>
            <a:pPr lvl="1"/>
            <a:r>
              <a:rPr lang="ru-RU" dirty="0"/>
              <a:t>Таблете ставе у уређај који окретањем пластичне посуде брзином 25± 1 rpm током 4 минута изазива абразију, механички стрес и хабање. Проценат масе на крају теста се пореди са почетном масом таблете и дозвољено је смањење масе до 1%. Уколико је маса таблете мања или једнака 650 mg узима се узорак таблета који одговара укупној маси 6.5 g, док у случају кад је маса таблете већа од 650 mg за испитивање се користи 10 таблета. </a:t>
            </a:r>
          </a:p>
          <a:p>
            <a:endParaRPr lang="ru-RU" dirty="0"/>
          </a:p>
          <a:p>
            <a:r>
              <a:rPr lang="ru-RU" b="1" dirty="0"/>
              <a:t>Исптивање чврстине таблета (Hardness test)</a:t>
            </a:r>
          </a:p>
          <a:p>
            <a:pPr lvl="1"/>
            <a:r>
              <a:rPr lang="ru-RU" dirty="0"/>
              <a:t>Мери се сила компресије потребна да се таблета поломи и значајна је у контролисаном ослобађању лека из таблета. Некада се тест изводио ручно, али се сада користе разни уређаји који се заснивају на принципу постављања таблете између две чељусти и бележе силу неопходну да се таблета поломи. Испитује се 10 таблета. </a:t>
            </a:r>
          </a:p>
          <a:p>
            <a:endParaRPr lang="en-US" dirty="0"/>
          </a:p>
        </p:txBody>
      </p:sp>
    </p:spTree>
    <p:extLst>
      <p:ext uri="{BB962C8B-B14F-4D97-AF65-F5344CB8AC3E}">
        <p14:creationId xmlns:p14="http://schemas.microsoft.com/office/powerpoint/2010/main" val="2735511394"/>
      </p:ext>
    </p:extLst>
  </p:cSld>
  <p:clrMapOvr>
    <a:masterClrMapping/>
  </p:clrMapOvr>
  <mc:AlternateContent xmlns:mc="http://schemas.openxmlformats.org/markup-compatibility/2006" xmlns:p14="http://schemas.microsoft.com/office/powerpoint/2010/main">
    <mc:Choice Requires="p14">
      <p:transition spd="slow" p14:dur="2000" advTm="21412"/>
    </mc:Choice>
    <mc:Fallback xmlns="">
      <p:transition spd="slow" advTm="21412"/>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DC603-98CC-4CCF-81FE-A07EA4BE6FDD}"/>
              </a:ext>
            </a:extLst>
          </p:cNvPr>
          <p:cNvSpPr>
            <a:spLocks noGrp="1"/>
          </p:cNvSpPr>
          <p:nvPr>
            <p:ph type="title"/>
          </p:nvPr>
        </p:nvSpPr>
        <p:spPr/>
        <p:txBody>
          <a:bodyPr>
            <a:normAutofit/>
          </a:bodyPr>
          <a:lstStyle/>
          <a:p>
            <a:r>
              <a:rPr lang="sr-Cyrl-RS" dirty="0"/>
              <a:t>ИСПИтивање капсула</a:t>
            </a:r>
            <a:endParaRPr lang="en-US" dirty="0"/>
          </a:p>
        </p:txBody>
      </p:sp>
      <p:sp>
        <p:nvSpPr>
          <p:cNvPr id="3" name="Content Placeholder 2">
            <a:extLst>
              <a:ext uri="{FF2B5EF4-FFF2-40B4-BE49-F238E27FC236}">
                <a16:creationId xmlns:a16="http://schemas.microsoft.com/office/drawing/2014/main" id="{9E5E2D5C-4F3C-4508-BDB2-E61E0FF92315}"/>
              </a:ext>
            </a:extLst>
          </p:cNvPr>
          <p:cNvSpPr>
            <a:spLocks noGrp="1"/>
          </p:cNvSpPr>
          <p:nvPr>
            <p:ph idx="1"/>
          </p:nvPr>
        </p:nvSpPr>
        <p:spPr>
          <a:xfrm>
            <a:off x="1069848" y="1946245"/>
            <a:ext cx="10058400" cy="4630723"/>
          </a:xfrm>
        </p:spPr>
        <p:txBody>
          <a:bodyPr>
            <a:normAutofit fontScale="92500" lnSpcReduction="20000"/>
          </a:bodyPr>
          <a:lstStyle/>
          <a:p>
            <a:r>
              <a:rPr lang="ru-RU" b="1" dirty="0"/>
              <a:t>Уједначеност дозних јединица </a:t>
            </a:r>
          </a:p>
          <a:p>
            <a:endParaRPr lang="ru-RU" dirty="0"/>
          </a:p>
          <a:p>
            <a:r>
              <a:rPr lang="ru-RU" b="1" dirty="0"/>
              <a:t>Варирање масе </a:t>
            </a:r>
          </a:p>
          <a:p>
            <a:pPr lvl="1"/>
            <a:r>
              <a:rPr lang="ru-RU" dirty="0"/>
              <a:t>Користи се 20 капсула. Тест се заснива на мерењу масе интактне капсуле, након чега се она отвори и извади садржај из ње. Уколико је потребно користи се растварач који ће да испере део садржаја, након чега се чека да растварач испари. Измери се маса омотача капсуле. Разлика у маси између интактне капсуле и омотача представља масу садржаја капсуле. Постоји пропис који се односи на то колики проценат одступања је дозвољен у зависности од тога колика је прочена маса таблете. Дозвољено је да само 2 таблете имају масу која је изван дозвољеног процентуалног одступања, при чему ниједна не сме да одступа два пута више од дозвољеног процентуалног одступања. Уколико је маса капсуле мања од  40 mg не испитује се на варирање масе, већ на уједначеност садржаја једно-дозних препарата.</a:t>
            </a:r>
          </a:p>
          <a:p>
            <a:endParaRPr lang="ru-RU" dirty="0"/>
          </a:p>
          <a:p>
            <a:r>
              <a:rPr lang="ru-RU" b="1" dirty="0"/>
              <a:t>Уједначеност садржаја лековите супстанце </a:t>
            </a:r>
          </a:p>
          <a:p>
            <a:pPr lvl="1"/>
            <a:r>
              <a:rPr lang="ru-RU" dirty="0"/>
              <a:t> Одређује се садржај активне супстанце у 10 капсула с циљем да се утврди да ли појединачни садржај одговара стандардима. Одређује се садржај активне супстанце у 10 дозних јединица при чему садржај сваке дозне јединице треба да буде у опсегу 85-115% од просечног садржаја. Уколико је садржај више од три дозне јединице изван споменутог опсега и ниједна јединица изван опсега 75-125% просечног садржаја сматра се да испитивани препарат не поседује неопходан квалитет. </a:t>
            </a:r>
          </a:p>
          <a:p>
            <a:endParaRPr lang="ru-RU" dirty="0"/>
          </a:p>
          <a:p>
            <a:endParaRPr lang="en-US" dirty="0"/>
          </a:p>
        </p:txBody>
      </p:sp>
    </p:spTree>
    <p:extLst>
      <p:ext uri="{BB962C8B-B14F-4D97-AF65-F5344CB8AC3E}">
        <p14:creationId xmlns:p14="http://schemas.microsoft.com/office/powerpoint/2010/main" val="1208737736"/>
      </p:ext>
    </p:extLst>
  </p:cSld>
  <p:clrMapOvr>
    <a:masterClrMapping/>
  </p:clrMapOvr>
  <mc:AlternateContent xmlns:mc="http://schemas.openxmlformats.org/markup-compatibility/2006" xmlns:p14="http://schemas.microsoft.com/office/powerpoint/2010/main">
    <mc:Choice Requires="p14">
      <p:transition spd="slow" p14:dur="2000" advTm="9895"/>
    </mc:Choice>
    <mc:Fallback xmlns="">
      <p:transition spd="slow" advTm="9895"/>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D9DCA9-0B3A-425E-B00F-0CF0D1D147B0}"/>
              </a:ext>
            </a:extLst>
          </p:cNvPr>
          <p:cNvSpPr>
            <a:spLocks noGrp="1"/>
          </p:cNvSpPr>
          <p:nvPr>
            <p:ph idx="1"/>
          </p:nvPr>
        </p:nvSpPr>
        <p:spPr>
          <a:xfrm>
            <a:off x="1069848" y="494950"/>
            <a:ext cx="10058400" cy="5677250"/>
          </a:xfrm>
        </p:spPr>
        <p:txBody>
          <a:bodyPr/>
          <a:lstStyle/>
          <a:p>
            <a:endParaRPr lang="ru-RU" b="1" dirty="0"/>
          </a:p>
          <a:p>
            <a:endParaRPr lang="ru-RU" b="1" dirty="0"/>
          </a:p>
          <a:p>
            <a:endParaRPr lang="ru-RU" b="1" dirty="0"/>
          </a:p>
          <a:p>
            <a:endParaRPr lang="ru-RU" b="1" dirty="0"/>
          </a:p>
          <a:p>
            <a:r>
              <a:rPr lang="ru-RU" b="1" dirty="0"/>
              <a:t>Испитивање брзине растварања - Dissolution test for solid dosage forms</a:t>
            </a:r>
          </a:p>
          <a:p>
            <a:endParaRPr lang="sr-Cyrl-RS" dirty="0"/>
          </a:p>
          <a:p>
            <a:r>
              <a:rPr lang="sr-Cyrl-RS" b="1" dirty="0"/>
              <a:t>Тест распадљивости - </a:t>
            </a:r>
            <a:r>
              <a:rPr lang="en-US" b="1" dirty="0"/>
              <a:t>Disintegration test</a:t>
            </a:r>
            <a:endParaRPr lang="sr-Cyrl-RS" b="1" dirty="0"/>
          </a:p>
          <a:p>
            <a:pPr lvl="1"/>
            <a:r>
              <a:rPr lang="sr-Cyrl-RS" dirty="0"/>
              <a:t>Тврде и меке желатинозне капсуле се ипситују у воденом медијуму или када је неопходно у 0,1М </a:t>
            </a:r>
            <a:r>
              <a:rPr lang="en-US" dirty="0"/>
              <a:t>HCl </a:t>
            </a:r>
            <a:r>
              <a:rPr lang="sr-Cyrl-RS" dirty="0"/>
              <a:t>или вештачком желудачном соку. Испитиваење се изводи током 30 мин. Гастро-резистентне капсуле се испитују у 0,1М </a:t>
            </a:r>
            <a:r>
              <a:rPr lang="en-US" dirty="0"/>
              <a:t>HCl </a:t>
            </a:r>
            <a:r>
              <a:rPr lang="sr-Cyrl-RS" dirty="0"/>
              <a:t>и не би требало да се распадну током 2-3</a:t>
            </a:r>
            <a:r>
              <a:rPr lang="en-US" dirty="0"/>
              <a:t>h. </a:t>
            </a:r>
            <a:r>
              <a:rPr lang="sr-Cyrl-RS" dirty="0"/>
              <a:t>Након тога се додаје фосфатни пуфер </a:t>
            </a:r>
            <a:r>
              <a:rPr lang="en-US" dirty="0"/>
              <a:t>pH </a:t>
            </a:r>
            <a:r>
              <a:rPr lang="sr-Cyrl-RS" dirty="0"/>
              <a:t>вредности 6,8 и тест траје 1</a:t>
            </a:r>
            <a:r>
              <a:rPr lang="en-US" dirty="0"/>
              <a:t>h.</a:t>
            </a:r>
          </a:p>
        </p:txBody>
      </p:sp>
    </p:spTree>
    <p:extLst>
      <p:ext uri="{BB962C8B-B14F-4D97-AF65-F5344CB8AC3E}">
        <p14:creationId xmlns:p14="http://schemas.microsoft.com/office/powerpoint/2010/main" val="272126597"/>
      </p:ext>
    </p:extLst>
  </p:cSld>
  <p:clrMapOvr>
    <a:masterClrMapping/>
  </p:clrMapOvr>
  <mc:AlternateContent xmlns:mc="http://schemas.openxmlformats.org/markup-compatibility/2006" xmlns:p14="http://schemas.microsoft.com/office/powerpoint/2010/main">
    <mc:Choice Requires="p14">
      <p:transition spd="slow" p14:dur="2000" advTm="64107"/>
    </mc:Choice>
    <mc:Fallback xmlns="">
      <p:transition spd="slow" advTm="64107"/>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297C6-2CCA-4F8D-8E9E-64372496C840}"/>
              </a:ext>
            </a:extLst>
          </p:cNvPr>
          <p:cNvSpPr>
            <a:spLocks noGrp="1"/>
          </p:cNvSpPr>
          <p:nvPr>
            <p:ph type="title"/>
          </p:nvPr>
        </p:nvSpPr>
        <p:spPr/>
        <p:txBody>
          <a:bodyPr>
            <a:normAutofit/>
          </a:bodyPr>
          <a:lstStyle/>
          <a:p>
            <a:r>
              <a:rPr lang="sr-Cyrl-RS" sz="4400" dirty="0"/>
              <a:t>Дезинтеграција</a:t>
            </a:r>
            <a:endParaRPr lang="en-US" sz="4400" dirty="0"/>
          </a:p>
        </p:txBody>
      </p:sp>
      <p:graphicFrame>
        <p:nvGraphicFramePr>
          <p:cNvPr id="6" name="Content Placeholder 5">
            <a:extLst>
              <a:ext uri="{FF2B5EF4-FFF2-40B4-BE49-F238E27FC236}">
                <a16:creationId xmlns:a16="http://schemas.microsoft.com/office/drawing/2014/main" id="{64E3B12F-1C59-45E8-BDF4-8DD9CDCFD8C7}"/>
              </a:ext>
            </a:extLst>
          </p:cNvPr>
          <p:cNvGraphicFramePr>
            <a:graphicFrameLocks noGrp="1"/>
          </p:cNvGraphicFramePr>
          <p:nvPr>
            <p:ph sz="half" idx="1"/>
            <p:extLst>
              <p:ext uri="{D42A27DB-BD31-4B8C-83A1-F6EECF244321}">
                <p14:modId xmlns:p14="http://schemas.microsoft.com/office/powerpoint/2010/main" val="4211533099"/>
              </p:ext>
            </p:extLst>
          </p:nvPr>
        </p:nvGraphicFramePr>
        <p:xfrm>
          <a:off x="422246" y="2194560"/>
          <a:ext cx="4754563" cy="3978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a:extLst>
              <a:ext uri="{FF2B5EF4-FFF2-40B4-BE49-F238E27FC236}">
                <a16:creationId xmlns:a16="http://schemas.microsoft.com/office/drawing/2014/main" id="{C0F166E6-FACF-4649-B532-A438F6D6067E}"/>
              </a:ext>
            </a:extLst>
          </p:cNvPr>
          <p:cNvSpPr>
            <a:spLocks noGrp="1"/>
          </p:cNvSpPr>
          <p:nvPr>
            <p:ph sz="half" idx="2"/>
          </p:nvPr>
        </p:nvSpPr>
        <p:spPr>
          <a:xfrm>
            <a:off x="5410899" y="2194560"/>
            <a:ext cx="6358855" cy="3977640"/>
          </a:xfrm>
        </p:spPr>
        <p:txBody>
          <a:bodyPr/>
          <a:lstStyle/>
          <a:p>
            <a:endParaRPr lang="sr-Cyrl-RS" dirty="0"/>
          </a:p>
          <a:p>
            <a:endParaRPr lang="sr-Cyrl-RS" dirty="0"/>
          </a:p>
          <a:p>
            <a:r>
              <a:rPr lang="sr-Cyrl-RS" dirty="0"/>
              <a:t>Изостанак дезинтеграције = недовољна апцорпција = недовољан/изостао терапијски одговор</a:t>
            </a:r>
          </a:p>
          <a:p>
            <a:r>
              <a:rPr lang="sr-Cyrl-RS" dirty="0"/>
              <a:t>ДЕЗИНТЕГРАТОРИ</a:t>
            </a:r>
          </a:p>
        </p:txBody>
      </p:sp>
    </p:spTree>
    <p:extLst>
      <p:ext uri="{BB962C8B-B14F-4D97-AF65-F5344CB8AC3E}">
        <p14:creationId xmlns:p14="http://schemas.microsoft.com/office/powerpoint/2010/main" val="3827833135"/>
      </p:ext>
    </p:extLst>
  </p:cSld>
  <p:clrMapOvr>
    <a:masterClrMapping/>
  </p:clrMapOvr>
  <mc:AlternateContent xmlns:mc="http://schemas.openxmlformats.org/markup-compatibility/2006" xmlns:p14="http://schemas.microsoft.com/office/powerpoint/2010/main">
    <mc:Choice Requires="p14">
      <p:transition spd="slow" p14:dur="2000" advTm="83017"/>
    </mc:Choice>
    <mc:Fallback xmlns="">
      <p:transition spd="slow" advTm="8301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5FAC511-2BCA-4097-8799-E12BEFE60402}"/>
              </a:ext>
            </a:extLst>
          </p:cNvPr>
          <p:cNvSpPr>
            <a:spLocks noGrp="1"/>
          </p:cNvSpPr>
          <p:nvPr>
            <p:ph type="title"/>
          </p:nvPr>
        </p:nvSpPr>
        <p:spPr/>
        <p:txBody>
          <a:bodyPr>
            <a:normAutofit/>
          </a:bodyPr>
          <a:lstStyle/>
          <a:p>
            <a:r>
              <a:rPr lang="sr-Cyrl-RS" sz="4400" dirty="0"/>
              <a:t>Растварање и апсорпција</a:t>
            </a:r>
            <a:endParaRPr lang="en-US" sz="4400" dirty="0"/>
          </a:p>
        </p:txBody>
      </p:sp>
      <p:sp>
        <p:nvSpPr>
          <p:cNvPr id="6" name="Content Placeholder 5">
            <a:extLst>
              <a:ext uri="{FF2B5EF4-FFF2-40B4-BE49-F238E27FC236}">
                <a16:creationId xmlns:a16="http://schemas.microsoft.com/office/drawing/2014/main" id="{3FFB3D8E-ADEB-4C7C-B6F0-9E8F9E52B082}"/>
              </a:ext>
            </a:extLst>
          </p:cNvPr>
          <p:cNvSpPr>
            <a:spLocks noGrp="1"/>
          </p:cNvSpPr>
          <p:nvPr>
            <p:ph idx="1"/>
          </p:nvPr>
        </p:nvSpPr>
        <p:spPr/>
        <p:txBody>
          <a:bodyPr/>
          <a:lstStyle/>
          <a:p>
            <a:r>
              <a:rPr lang="sr-Cyrl-RS" dirty="0"/>
              <a:t>Обим и брзина растварања зависе од:</a:t>
            </a:r>
          </a:p>
          <a:p>
            <a:endParaRPr lang="sr-Cyrl-RS" dirty="0"/>
          </a:p>
          <a:p>
            <a:pPr lvl="1"/>
            <a:r>
              <a:rPr lang="sr-Cyrl-RS" dirty="0"/>
              <a:t>Физичко-хемијских карактеристика лека</a:t>
            </a:r>
          </a:p>
          <a:p>
            <a:pPr lvl="1"/>
            <a:r>
              <a:rPr lang="sr-Cyrl-RS" dirty="0"/>
              <a:t>Карактеристике гастроинтестиналне течности</a:t>
            </a:r>
          </a:p>
          <a:p>
            <a:pPr lvl="1"/>
            <a:endParaRPr lang="sr-Cyrl-RS" dirty="0"/>
          </a:p>
          <a:p>
            <a:r>
              <a:rPr lang="en-US" i="1" dirty="0" err="1"/>
              <a:t>Noynes</a:t>
            </a:r>
            <a:r>
              <a:rPr lang="en-US" i="1" dirty="0"/>
              <a:t>-Whitney</a:t>
            </a:r>
            <a:r>
              <a:rPr lang="en-US" dirty="0"/>
              <a:t> </a:t>
            </a:r>
            <a:r>
              <a:rPr lang="sr-Cyrl-RS" dirty="0"/>
              <a:t>једначина - </a:t>
            </a:r>
            <a:r>
              <a:rPr lang="ru-RU" dirty="0"/>
              <a:t>повећањем растворљивости и повећање ефективне површине лека може се побољшати апсорпција</a:t>
            </a:r>
            <a:endParaRPr lang="en-US" dirty="0"/>
          </a:p>
        </p:txBody>
      </p:sp>
    </p:spTree>
    <p:extLst>
      <p:ext uri="{BB962C8B-B14F-4D97-AF65-F5344CB8AC3E}">
        <p14:creationId xmlns:p14="http://schemas.microsoft.com/office/powerpoint/2010/main" val="4026487485"/>
      </p:ext>
    </p:extLst>
  </p:cSld>
  <p:clrMapOvr>
    <a:masterClrMapping/>
  </p:clrMapOvr>
  <mc:AlternateContent xmlns:mc="http://schemas.openxmlformats.org/markup-compatibility/2006" xmlns:p14="http://schemas.microsoft.com/office/powerpoint/2010/main">
    <mc:Choice Requires="p14">
      <p:transition spd="slow" p14:dur="2000" advTm="74846"/>
    </mc:Choice>
    <mc:Fallback xmlns="">
      <p:transition spd="slow" advTm="74846"/>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A26D6-AAB9-463F-98B6-84CE54900015}"/>
              </a:ext>
            </a:extLst>
          </p:cNvPr>
          <p:cNvSpPr>
            <a:spLocks noGrp="1"/>
          </p:cNvSpPr>
          <p:nvPr>
            <p:ph type="title"/>
          </p:nvPr>
        </p:nvSpPr>
        <p:spPr>
          <a:xfrm>
            <a:off x="1564799" y="2791605"/>
            <a:ext cx="10058400" cy="1609344"/>
          </a:xfrm>
        </p:spPr>
        <p:txBody>
          <a:bodyPr>
            <a:noAutofit/>
          </a:bodyPr>
          <a:lstStyle/>
          <a:p>
            <a:r>
              <a:rPr lang="sr-Cyrl-RS" sz="4000" dirty="0"/>
              <a:t>Фактори који у тичу на апсорпцију лека након </a:t>
            </a:r>
            <a:r>
              <a:rPr lang="en-US" sz="4000" i="1" dirty="0"/>
              <a:t>per </a:t>
            </a:r>
            <a:r>
              <a:rPr lang="en-US" sz="4000" i="1" dirty="0" err="1"/>
              <a:t>os</a:t>
            </a:r>
            <a:r>
              <a:rPr lang="sr-Cyrl-RS" sz="4000" i="1" dirty="0"/>
              <a:t> </a:t>
            </a:r>
            <a:r>
              <a:rPr lang="sr-Cyrl-RS" sz="4000" dirty="0"/>
              <a:t>примене:</a:t>
            </a:r>
            <a:br>
              <a:rPr lang="sr-Cyrl-RS" sz="4000" dirty="0"/>
            </a:br>
            <a:r>
              <a:rPr lang="sr-Cyrl-RS" sz="4000" dirty="0"/>
              <a:t/>
            </a:r>
            <a:br>
              <a:rPr lang="sr-Cyrl-RS" sz="4000" dirty="0"/>
            </a:br>
            <a:r>
              <a:rPr lang="sr-Cyrl-RS" sz="4000" dirty="0"/>
              <a:t/>
            </a:r>
            <a:br>
              <a:rPr lang="sr-Cyrl-RS" sz="4000" dirty="0"/>
            </a:br>
            <a:r>
              <a:rPr lang="sr-Cyrl-RS" sz="2800" b="1" dirty="0"/>
              <a:t>Физичко-хемијски фактори</a:t>
            </a:r>
            <a:br>
              <a:rPr lang="sr-Cyrl-RS" sz="2800" b="1" dirty="0"/>
            </a:br>
            <a:r>
              <a:rPr lang="sr-Cyrl-RS" sz="2800" b="1" dirty="0"/>
              <a:t>Биолошки фактори </a:t>
            </a:r>
            <a:br>
              <a:rPr lang="sr-Cyrl-RS" sz="2800" b="1" dirty="0"/>
            </a:br>
            <a:r>
              <a:rPr lang="sr-Cyrl-RS" sz="2800" b="1" dirty="0"/>
              <a:t>Фармацеутско-технолошки фактори </a:t>
            </a:r>
            <a:br>
              <a:rPr lang="sr-Cyrl-RS" sz="2800" b="1" dirty="0"/>
            </a:br>
            <a:r>
              <a:rPr lang="sr-Cyrl-RS" sz="1100" dirty="0"/>
              <a:t/>
            </a:r>
            <a:br>
              <a:rPr lang="sr-Cyrl-RS" sz="1100" dirty="0"/>
            </a:br>
            <a:r>
              <a:rPr lang="sr-Cyrl-RS" sz="1100" dirty="0"/>
              <a:t/>
            </a:r>
            <a:br>
              <a:rPr lang="sr-Cyrl-RS" sz="1100" dirty="0"/>
            </a:br>
            <a:r>
              <a:rPr lang="en-US" sz="1100" dirty="0"/>
              <a:t/>
            </a:r>
            <a:br>
              <a:rPr lang="en-US" sz="1100" dirty="0"/>
            </a:br>
            <a:endParaRPr lang="en-US" sz="4000" dirty="0"/>
          </a:p>
        </p:txBody>
      </p:sp>
    </p:spTree>
    <p:extLst>
      <p:ext uri="{BB962C8B-B14F-4D97-AF65-F5344CB8AC3E}">
        <p14:creationId xmlns:p14="http://schemas.microsoft.com/office/powerpoint/2010/main" val="1587498115"/>
      </p:ext>
    </p:extLst>
  </p:cSld>
  <p:clrMapOvr>
    <a:masterClrMapping/>
  </p:clrMapOvr>
  <mc:AlternateContent xmlns:mc="http://schemas.openxmlformats.org/markup-compatibility/2006" xmlns:p14="http://schemas.microsoft.com/office/powerpoint/2010/main">
    <mc:Choice Requires="p14">
      <p:transition spd="slow" p14:dur="2000" advTm="21860"/>
    </mc:Choice>
    <mc:Fallback xmlns="">
      <p:transition spd="slow" advTm="2186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3B4FA-F5CB-40B3-97B1-1ED890758A46}"/>
              </a:ext>
            </a:extLst>
          </p:cNvPr>
          <p:cNvSpPr>
            <a:spLocks noGrp="1"/>
          </p:cNvSpPr>
          <p:nvPr>
            <p:ph type="title"/>
          </p:nvPr>
        </p:nvSpPr>
        <p:spPr/>
        <p:txBody>
          <a:bodyPr>
            <a:normAutofit fontScale="90000"/>
          </a:bodyPr>
          <a:lstStyle/>
          <a:p>
            <a:pPr algn="ctr"/>
            <a:r>
              <a:rPr lang="sr-Cyrl-RS" dirty="0"/>
              <a:t/>
            </a:r>
            <a:br>
              <a:rPr lang="sr-Cyrl-RS" dirty="0"/>
            </a:br>
            <a:r>
              <a:rPr lang="sr-Cyrl-RS" dirty="0"/>
              <a:t/>
            </a:r>
            <a:br>
              <a:rPr lang="sr-Cyrl-RS" dirty="0"/>
            </a:br>
            <a:r>
              <a:rPr lang="sr-Cyrl-RS" dirty="0"/>
              <a:t/>
            </a:r>
            <a:br>
              <a:rPr lang="sr-Cyrl-RS" dirty="0"/>
            </a:br>
            <a:r>
              <a:rPr lang="sr-Cyrl-RS" sz="6000" dirty="0"/>
              <a:t/>
            </a:r>
            <a:br>
              <a:rPr lang="sr-Cyrl-RS" sz="6000" dirty="0"/>
            </a:br>
            <a:r>
              <a:rPr lang="sr-Cyrl-RS" sz="6000" dirty="0"/>
              <a:t>Биолошки фактори </a:t>
            </a:r>
            <a:endParaRPr lang="en-US" dirty="0"/>
          </a:p>
        </p:txBody>
      </p:sp>
    </p:spTree>
    <p:extLst>
      <p:ext uri="{BB962C8B-B14F-4D97-AF65-F5344CB8AC3E}">
        <p14:creationId xmlns:p14="http://schemas.microsoft.com/office/powerpoint/2010/main" val="4134601057"/>
      </p:ext>
    </p:extLst>
  </p:cSld>
  <p:clrMapOvr>
    <a:masterClrMapping/>
  </p:clrMapOvr>
  <mc:AlternateContent xmlns:mc="http://schemas.openxmlformats.org/markup-compatibility/2006" xmlns:p14="http://schemas.microsoft.com/office/powerpoint/2010/main">
    <mc:Choice Requires="p14">
      <p:transition spd="slow" p14:dur="2000" advTm="36581"/>
    </mc:Choice>
    <mc:Fallback xmlns="">
      <p:transition spd="slow" advTm="36581"/>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5DC80B-4595-41D1-8CD1-A6F5910153E5}"/>
              </a:ext>
            </a:extLst>
          </p:cNvPr>
          <p:cNvSpPr>
            <a:spLocks noGrp="1"/>
          </p:cNvSpPr>
          <p:nvPr>
            <p:ph idx="1"/>
          </p:nvPr>
        </p:nvSpPr>
        <p:spPr/>
        <p:txBody>
          <a:bodyPr/>
          <a:lstStyle/>
          <a:p>
            <a:pPr marL="0" indent="0">
              <a:buNone/>
            </a:pPr>
            <a:r>
              <a:rPr lang="ru-RU" dirty="0"/>
              <a:t>Многи физиолошки фактори утичу на биолошку расположивост лекова и могу бити подељени на:</a:t>
            </a:r>
          </a:p>
          <a:p>
            <a:r>
              <a:rPr lang="ru-RU" dirty="0"/>
              <a:t>оне који се односе испоруку лека до црева (пражњење желуца, pH вредност, жучне соли, храна)</a:t>
            </a:r>
          </a:p>
          <a:p>
            <a:r>
              <a:rPr lang="ru-RU" dirty="0"/>
              <a:t>апсорпција из лумена (интестинални метаболизам)</a:t>
            </a:r>
          </a:p>
          <a:p>
            <a:r>
              <a:rPr lang="ru-RU" dirty="0"/>
              <a:t>активна екструзија (лек ефлукс пумпе) </a:t>
            </a:r>
          </a:p>
          <a:p>
            <a:r>
              <a:rPr lang="ru-RU" dirty="0"/>
              <a:t>метаболизам првог пролаза. </a:t>
            </a:r>
            <a:endParaRPr lang="en-US" dirty="0"/>
          </a:p>
        </p:txBody>
      </p:sp>
    </p:spTree>
    <p:extLst>
      <p:ext uri="{BB962C8B-B14F-4D97-AF65-F5344CB8AC3E}">
        <p14:creationId xmlns:p14="http://schemas.microsoft.com/office/powerpoint/2010/main" val="1595519801"/>
      </p:ext>
    </p:extLst>
  </p:cSld>
  <p:clrMapOvr>
    <a:masterClrMapping/>
  </p:clrMapOvr>
  <mc:AlternateContent xmlns:mc="http://schemas.openxmlformats.org/markup-compatibility/2006" xmlns:p14="http://schemas.microsoft.com/office/powerpoint/2010/main">
    <mc:Choice Requires="p14">
      <p:transition spd="slow" p14:dur="2000" advTm="50605"/>
    </mc:Choice>
    <mc:Fallback xmlns="">
      <p:transition spd="slow" advTm="50605"/>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6AEC07-C2E5-4FE3-BF49-6EA0960BC824}"/>
              </a:ext>
            </a:extLst>
          </p:cNvPr>
          <p:cNvSpPr>
            <a:spLocks noGrp="1"/>
          </p:cNvSpPr>
          <p:nvPr>
            <p:ph type="title"/>
          </p:nvPr>
        </p:nvSpPr>
        <p:spPr/>
        <p:txBody>
          <a:bodyPr/>
          <a:lstStyle/>
          <a:p>
            <a:endParaRPr lang="en-US"/>
          </a:p>
        </p:txBody>
      </p:sp>
      <p:sp>
        <p:nvSpPr>
          <p:cNvPr id="8" name="Content Placeholder 7">
            <a:extLst>
              <a:ext uri="{FF2B5EF4-FFF2-40B4-BE49-F238E27FC236}">
                <a16:creationId xmlns:a16="http://schemas.microsoft.com/office/drawing/2014/main" id="{7CC2AC2E-B35A-4B62-AFF2-A525DD5A7566}"/>
              </a:ext>
            </a:extLst>
          </p:cNvPr>
          <p:cNvSpPr>
            <a:spLocks noGrp="1"/>
          </p:cNvSpPr>
          <p:nvPr>
            <p:ph idx="1"/>
          </p:nvPr>
        </p:nvSpPr>
        <p:spPr>
          <a:xfrm>
            <a:off x="838200" y="685800"/>
            <a:ext cx="7022284" cy="5020056"/>
          </a:xfrm>
        </p:spPr>
        <p:txBody>
          <a:bodyPr/>
          <a:lstStyle/>
          <a:p>
            <a:endParaRPr lang="sr-Cyrl-RS" dirty="0"/>
          </a:p>
          <a:p>
            <a:endParaRPr lang="sr-Cyrl-RS" dirty="0"/>
          </a:p>
          <a:p>
            <a:r>
              <a:rPr lang="sr-Cyrl-RS" dirty="0"/>
              <a:t>Метаболизам под утицајем ензима присутних у ентероцитима - метаболизам првог проласка кроз ГИТ (енгл. </a:t>
            </a:r>
            <a:r>
              <a:rPr lang="en-US" dirty="0"/>
              <a:t>ﬁrst-pass gut metabolism)</a:t>
            </a:r>
            <a:endParaRPr lang="sr-Cyrl-RS" dirty="0"/>
          </a:p>
          <a:p>
            <a:pPr lvl="1"/>
            <a:r>
              <a:rPr lang="sr-Cyrl-RS" dirty="0"/>
              <a:t>метаболизам мидазолама</a:t>
            </a:r>
          </a:p>
          <a:p>
            <a:pPr lvl="1"/>
            <a:endParaRPr lang="sr-Cyrl-RS" dirty="0"/>
          </a:p>
          <a:p>
            <a:pPr lvl="1"/>
            <a:endParaRPr lang="sr-Cyrl-RS" dirty="0"/>
          </a:p>
          <a:p>
            <a:r>
              <a:rPr lang="sr-Cyrl-RS" dirty="0"/>
              <a:t>Метаболизам првог пролаза кроз јетру (енгл. </a:t>
            </a:r>
            <a:r>
              <a:rPr lang="en-US" dirty="0"/>
              <a:t>ﬁrst-pass)</a:t>
            </a:r>
            <a:endParaRPr lang="sr-Cyrl-RS" dirty="0"/>
          </a:p>
          <a:p>
            <a:pPr lvl="1"/>
            <a:r>
              <a:rPr lang="sr-Cyrl-RS" dirty="0"/>
              <a:t>метаболизам пропранолола</a:t>
            </a:r>
          </a:p>
          <a:p>
            <a:pPr lvl="1"/>
            <a:r>
              <a:rPr lang="sr-Cyrl-RS" dirty="0"/>
              <a:t>решење: </a:t>
            </a:r>
            <a:r>
              <a:rPr lang="ru-RU" dirty="0"/>
              <a:t>сублингвална, букална или ректална примена</a:t>
            </a:r>
            <a:endParaRPr lang="en-US" dirty="0"/>
          </a:p>
        </p:txBody>
      </p:sp>
      <p:sp>
        <p:nvSpPr>
          <p:cNvPr id="9" name="Text Placeholder 8">
            <a:extLst>
              <a:ext uri="{FF2B5EF4-FFF2-40B4-BE49-F238E27FC236}">
                <a16:creationId xmlns:a16="http://schemas.microsoft.com/office/drawing/2014/main" id="{92FBFE41-CFF7-4A2B-B296-05A79EA1798C}"/>
              </a:ext>
            </a:extLst>
          </p:cNvPr>
          <p:cNvSpPr>
            <a:spLocks noGrp="1"/>
          </p:cNvSpPr>
          <p:nvPr>
            <p:ph type="body" sz="half" idx="2"/>
          </p:nvPr>
        </p:nvSpPr>
        <p:spPr/>
        <p:txBody>
          <a:bodyPr/>
          <a:lstStyle/>
          <a:p>
            <a:endParaRPr lang="en-US" dirty="0"/>
          </a:p>
        </p:txBody>
      </p:sp>
      <p:pic>
        <p:nvPicPr>
          <p:cNvPr id="11" name="Picture 10">
            <a:extLst>
              <a:ext uri="{FF2B5EF4-FFF2-40B4-BE49-F238E27FC236}">
                <a16:creationId xmlns:a16="http://schemas.microsoft.com/office/drawing/2014/main" id="{73D3D95F-6328-4BDB-83AE-228D4A655CED}"/>
              </a:ext>
            </a:extLst>
          </p:cNvPr>
          <p:cNvPicPr>
            <a:picLocks noChangeAspect="1"/>
          </p:cNvPicPr>
          <p:nvPr/>
        </p:nvPicPr>
        <p:blipFill>
          <a:blip r:embed="rId2"/>
          <a:stretch>
            <a:fillRect/>
          </a:stretch>
        </p:blipFill>
        <p:spPr>
          <a:xfrm>
            <a:off x="8549641" y="685800"/>
            <a:ext cx="3200400" cy="5029200"/>
          </a:xfrm>
          <a:prstGeom prst="rect">
            <a:avLst/>
          </a:prstGeom>
        </p:spPr>
      </p:pic>
    </p:spTree>
    <p:extLst>
      <p:ext uri="{BB962C8B-B14F-4D97-AF65-F5344CB8AC3E}">
        <p14:creationId xmlns:p14="http://schemas.microsoft.com/office/powerpoint/2010/main" val="2698561412"/>
      </p:ext>
    </p:extLst>
  </p:cSld>
  <p:clrMapOvr>
    <a:masterClrMapping/>
  </p:clrMapOvr>
  <mc:AlternateContent xmlns:mc="http://schemas.openxmlformats.org/markup-compatibility/2006" xmlns:p14="http://schemas.microsoft.com/office/powerpoint/2010/main">
    <mc:Choice Requires="p14">
      <p:transition spd="slow" p14:dur="2000" advTm="149376"/>
    </mc:Choice>
    <mc:Fallback xmlns="">
      <p:transition spd="slow" advTm="149376"/>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435</TotalTime>
  <Words>2622</Words>
  <Application>Microsoft Office PowerPoint</Application>
  <PresentationFormat>Widescreen</PresentationFormat>
  <Paragraphs>259</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Cambria</vt:lpstr>
      <vt:lpstr>Rockwell</vt:lpstr>
      <vt:lpstr>Rockwell Condensed</vt:lpstr>
      <vt:lpstr>Times New Roman</vt:lpstr>
      <vt:lpstr>Wingdings</vt:lpstr>
      <vt:lpstr>Wood Type</vt:lpstr>
      <vt:lpstr>ОРАЛНа ПРИМЕНА  ЛЕКОВА. ФАКТОРИ КОЈИ УТИЧУ НА ОСЛОБАЂАЊЕ И АПСОРПЦИЈУ ЛЕКовА ИЗ ОРАЛНИХ ЛЕКОВИТИХ ОБЛИКА</vt:lpstr>
      <vt:lpstr>Орални пут представља најкомфорнији и најшире заступљен пут примене лекова у клиничкој пракси</vt:lpstr>
      <vt:lpstr>Либерација и апсорпција</vt:lpstr>
      <vt:lpstr>Дезинтеграција</vt:lpstr>
      <vt:lpstr>Растварање и апсорпција</vt:lpstr>
      <vt:lpstr>Фактори који у тичу на апсорпцију лека након per os примене:   Физичко-хемијски фактори Биолошки фактори  Фармацеутско-технолошки фактори     </vt:lpstr>
      <vt:lpstr>    Биолошки фактори </vt:lpstr>
      <vt:lpstr>PowerPoint Presentation</vt:lpstr>
      <vt:lpstr>PowerPoint Presentation</vt:lpstr>
      <vt:lpstr>PowerPoint Presentation</vt:lpstr>
      <vt:lpstr>PowerPoint Presentation</vt:lpstr>
      <vt:lpstr>PowerPoint Presentation</vt:lpstr>
      <vt:lpstr>Фармацеутско-технолошки фактори </vt:lpstr>
      <vt:lpstr>Течни облици – раствори, суспензије, емулзије, сирупи</vt:lpstr>
      <vt:lpstr>Чврсти облици – таблете и капсуле </vt:lpstr>
      <vt:lpstr>Ph. Eur. 6:</vt:lpstr>
      <vt:lpstr>Лозенге</vt:lpstr>
      <vt:lpstr>ОРОДисперзибилне таблете</vt:lpstr>
      <vt:lpstr>Капсуле</vt:lpstr>
      <vt:lpstr>       Утицај помоћних материја на апсорпцију лекова </vt:lpstr>
      <vt:lpstr>Дезинтегратори</vt:lpstr>
      <vt:lpstr>PowerPoint Presentation</vt:lpstr>
      <vt:lpstr>PowerPoint Presentation</vt:lpstr>
      <vt:lpstr>Конвенционални фармацеутски облици  фармацеутски облици са модификованим ослобађањем лековите супстанце</vt:lpstr>
      <vt:lpstr>Орални фармацеутски облици са модификованим ослобађањем лековите супстанце</vt:lpstr>
      <vt:lpstr>Орални фармацеутски облици са модификованим ослобађањем лековите супстанце</vt:lpstr>
      <vt:lpstr>PowerPoint Presentation</vt:lpstr>
      <vt:lpstr>Пулсно ослобађање лековите супстанце из дозираног облика</vt:lpstr>
      <vt:lpstr>PowerPoint Presentation</vt:lpstr>
      <vt:lpstr>      Биофармацеутска испитивања таблета и капсула</vt:lpstr>
      <vt:lpstr>ИСПИТИВАње таблета</vt:lpstr>
      <vt:lpstr>PowerPoint Presentation</vt:lpstr>
      <vt:lpstr>ИСПИтивање капсула</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ОРАЛНа ПРИМЕНА  ЛЕКОВА</dc:title>
  <dc:creator>Margot</dc:creator>
  <cp:lastModifiedBy>Jovana Bradic</cp:lastModifiedBy>
  <cp:revision>39</cp:revision>
  <dcterms:created xsi:type="dcterms:W3CDTF">2020-08-29T14:47:02Z</dcterms:created>
  <dcterms:modified xsi:type="dcterms:W3CDTF">2022-09-01T07:08:39Z</dcterms:modified>
</cp:coreProperties>
</file>